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5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theme/themeOverride31.xml" ContentType="application/vnd.openxmlformats-officedocument.themeOverride+xml"/>
  <Override PartName="/ppt/charts/chart76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Override14.xml" ContentType="application/vnd.openxmlformats-officedocument.themeOverride+xml"/>
  <Override PartName="/ppt/charts/chart59.xml" ContentType="application/vnd.openxmlformats-officedocument.drawingml.chart+xml"/>
  <Override PartName="/ppt/theme/themeOverride3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theme/themeOverride21.xml" ContentType="application/vnd.openxmlformats-officedocument.themeOverride+xml"/>
  <Override PartName="/ppt/charts/chart77.xml" ContentType="application/vnd.openxmlformats-officedocument.drawingml.chart+xml"/>
  <Override PartName="/ppt/theme/themeOverride50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44.xml" ContentType="application/vnd.openxmlformats-officedocument.drawingml.chart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theme/themeOverride48.xml" ContentType="application/vnd.openxmlformats-officedocument.themeOverride+xml"/>
  <Override PartName="/ppt/theme/themeOverride37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theme/themeOverride51.xml" ContentType="application/vnd.openxmlformats-officedocument.themeOverride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Default Extension="jpeg" ContentType="image/jpeg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charts/chart79.xml" ContentType="application/vnd.openxmlformats-officedocument.drawingml.chart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46.xml" ContentType="application/vnd.openxmlformats-officedocument.themeOverr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charts/chart6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630" r:id="rId2"/>
    <p:sldId id="690" r:id="rId3"/>
    <p:sldId id="685" r:id="rId4"/>
    <p:sldId id="691" r:id="rId5"/>
    <p:sldId id="689" r:id="rId6"/>
    <p:sldId id="634" r:id="rId7"/>
    <p:sldId id="394" r:id="rId8"/>
    <p:sldId id="279" r:id="rId9"/>
    <p:sldId id="597" r:id="rId10"/>
    <p:sldId id="598" r:id="rId11"/>
    <p:sldId id="599" r:id="rId12"/>
    <p:sldId id="682" r:id="rId13"/>
    <p:sldId id="287" r:id="rId14"/>
    <p:sldId id="615" r:id="rId15"/>
    <p:sldId id="619" r:id="rId16"/>
    <p:sldId id="439" r:id="rId17"/>
    <p:sldId id="736" r:id="rId18"/>
    <p:sldId id="385" r:id="rId19"/>
    <p:sldId id="384" r:id="rId20"/>
    <p:sldId id="259" r:id="rId21"/>
    <p:sldId id="530" r:id="rId22"/>
    <p:sldId id="550" r:id="rId23"/>
    <p:sldId id="585" r:id="rId24"/>
    <p:sldId id="539" r:id="rId25"/>
    <p:sldId id="601" r:id="rId26"/>
    <p:sldId id="520" r:id="rId27"/>
    <p:sldId id="475" r:id="rId28"/>
    <p:sldId id="602" r:id="rId29"/>
    <p:sldId id="555" r:id="rId30"/>
    <p:sldId id="604" r:id="rId31"/>
    <p:sldId id="719" r:id="rId32"/>
    <p:sldId id="603" r:id="rId33"/>
    <p:sldId id="722" r:id="rId34"/>
    <p:sldId id="694" r:id="rId35"/>
    <p:sldId id="570" r:id="rId36"/>
    <p:sldId id="658" r:id="rId37"/>
    <p:sldId id="726" r:id="rId38"/>
    <p:sldId id="702" r:id="rId39"/>
    <p:sldId id="704" r:id="rId40"/>
    <p:sldId id="705" r:id="rId41"/>
    <p:sldId id="706" r:id="rId42"/>
    <p:sldId id="717" r:id="rId43"/>
    <p:sldId id="707" r:id="rId44"/>
    <p:sldId id="708" r:id="rId45"/>
    <p:sldId id="709" r:id="rId46"/>
    <p:sldId id="710" r:id="rId47"/>
    <p:sldId id="711" r:id="rId48"/>
    <p:sldId id="712" r:id="rId49"/>
    <p:sldId id="733" r:id="rId50"/>
    <p:sldId id="734" r:id="rId51"/>
    <p:sldId id="735" r:id="rId52"/>
    <p:sldId id="731" r:id="rId53"/>
    <p:sldId id="714" r:id="rId54"/>
    <p:sldId id="596" r:id="rId55"/>
    <p:sldId id="657" r:id="rId56"/>
    <p:sldId id="716" r:id="rId5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A9ADE"/>
    <a:srgbClr val="93CDDD"/>
    <a:srgbClr val="333399"/>
    <a:srgbClr val="1E5260"/>
    <a:srgbClr val="308298"/>
    <a:srgbClr val="9E009E"/>
    <a:srgbClr val="604A7B"/>
    <a:srgbClr val="FFC5FF"/>
    <a:srgbClr val="FF9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631" autoAdjust="0"/>
  </p:normalViewPr>
  <p:slideViewPr>
    <p:cSldViewPr>
      <p:cViewPr varScale="1">
        <p:scale>
          <a:sx n="59" d="100"/>
          <a:sy n="5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3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4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4.xlsx"/><Relationship Id="rId1" Type="http://schemas.openxmlformats.org/officeDocument/2006/relationships/themeOverride" Target="../theme/themeOverride5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6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7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8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8.xlsx"/><Relationship Id="rId1" Type="http://schemas.openxmlformats.org/officeDocument/2006/relationships/themeOverride" Target="../theme/themeOverride9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9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0.xlsx"/><Relationship Id="rId1" Type="http://schemas.openxmlformats.org/officeDocument/2006/relationships/themeOverride" Target="../theme/themeOverride11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1.xlsx"/><Relationship Id="rId1" Type="http://schemas.openxmlformats.org/officeDocument/2006/relationships/themeOverride" Target="../theme/themeOverride12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2.xlsx"/><Relationship Id="rId1" Type="http://schemas.openxmlformats.org/officeDocument/2006/relationships/themeOverride" Target="../theme/themeOverride13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3.xlsx"/><Relationship Id="rId1" Type="http://schemas.openxmlformats.org/officeDocument/2006/relationships/themeOverride" Target="../theme/themeOverride14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4.xlsx"/><Relationship Id="rId1" Type="http://schemas.openxmlformats.org/officeDocument/2006/relationships/themeOverride" Target="../theme/themeOverride15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5.xlsx"/><Relationship Id="rId1" Type="http://schemas.openxmlformats.org/officeDocument/2006/relationships/themeOverride" Target="../theme/themeOverride16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6.xlsx"/><Relationship Id="rId1" Type="http://schemas.openxmlformats.org/officeDocument/2006/relationships/themeOverride" Target="../theme/themeOverride17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7.xlsx"/><Relationship Id="rId1" Type="http://schemas.openxmlformats.org/officeDocument/2006/relationships/themeOverride" Target="../theme/themeOverride18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8.xlsx"/><Relationship Id="rId1" Type="http://schemas.openxmlformats.org/officeDocument/2006/relationships/themeOverride" Target="../theme/themeOverride19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9.xlsx"/><Relationship Id="rId1" Type="http://schemas.openxmlformats.org/officeDocument/2006/relationships/themeOverride" Target="../theme/themeOverride2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0.xlsx"/><Relationship Id="rId1" Type="http://schemas.openxmlformats.org/officeDocument/2006/relationships/themeOverride" Target="../theme/themeOverride21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1.xlsx"/><Relationship Id="rId1" Type="http://schemas.openxmlformats.org/officeDocument/2006/relationships/themeOverride" Target="../theme/themeOverride22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2.xlsx"/><Relationship Id="rId1" Type="http://schemas.openxmlformats.org/officeDocument/2006/relationships/themeOverride" Target="../theme/themeOverride23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3.xlsx"/><Relationship Id="rId1" Type="http://schemas.openxmlformats.org/officeDocument/2006/relationships/themeOverride" Target="../theme/themeOverride24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4.xlsx"/><Relationship Id="rId1" Type="http://schemas.openxmlformats.org/officeDocument/2006/relationships/themeOverride" Target="../theme/themeOverride2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5.xlsx"/><Relationship Id="rId1" Type="http://schemas.openxmlformats.org/officeDocument/2006/relationships/themeOverride" Target="../theme/themeOverride26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6.xlsx"/><Relationship Id="rId1" Type="http://schemas.openxmlformats.org/officeDocument/2006/relationships/themeOverride" Target="../theme/themeOverride27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7.xlsx"/><Relationship Id="rId1" Type="http://schemas.openxmlformats.org/officeDocument/2006/relationships/themeOverride" Target="../theme/themeOverride28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8.xlsx"/><Relationship Id="rId1" Type="http://schemas.openxmlformats.org/officeDocument/2006/relationships/themeOverride" Target="../theme/themeOverride29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9.xlsx"/><Relationship Id="rId1" Type="http://schemas.openxmlformats.org/officeDocument/2006/relationships/themeOverride" Target="../theme/themeOverride30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0.xlsx"/><Relationship Id="rId1" Type="http://schemas.openxmlformats.org/officeDocument/2006/relationships/themeOverride" Target="../theme/themeOverride31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1.xlsx"/><Relationship Id="rId1" Type="http://schemas.openxmlformats.org/officeDocument/2006/relationships/themeOverride" Target="../theme/themeOverride32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2.xlsx"/><Relationship Id="rId1" Type="http://schemas.openxmlformats.org/officeDocument/2006/relationships/themeOverride" Target="../theme/themeOverride33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3.xlsx"/><Relationship Id="rId1" Type="http://schemas.openxmlformats.org/officeDocument/2006/relationships/themeOverride" Target="../theme/themeOverride34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4.xlsx"/><Relationship Id="rId1" Type="http://schemas.openxmlformats.org/officeDocument/2006/relationships/themeOverride" Target="../theme/themeOverride35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5.xlsx"/><Relationship Id="rId1" Type="http://schemas.openxmlformats.org/officeDocument/2006/relationships/themeOverride" Target="../theme/themeOverride36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6.xlsx"/><Relationship Id="rId1" Type="http://schemas.openxmlformats.org/officeDocument/2006/relationships/themeOverride" Target="../theme/themeOverride37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7.xlsx"/><Relationship Id="rId1" Type="http://schemas.openxmlformats.org/officeDocument/2006/relationships/themeOverride" Target="../theme/themeOverride38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8.xlsx"/><Relationship Id="rId1" Type="http://schemas.openxmlformats.org/officeDocument/2006/relationships/themeOverride" Target="../theme/themeOverride39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9.xlsx"/><Relationship Id="rId1" Type="http://schemas.openxmlformats.org/officeDocument/2006/relationships/themeOverride" Target="../theme/themeOverride4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0.xlsx"/><Relationship Id="rId1" Type="http://schemas.openxmlformats.org/officeDocument/2006/relationships/themeOverride" Target="../theme/themeOverride41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1.xlsx"/><Relationship Id="rId1" Type="http://schemas.openxmlformats.org/officeDocument/2006/relationships/themeOverride" Target="../theme/themeOverride42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2.xlsx"/><Relationship Id="rId1" Type="http://schemas.openxmlformats.org/officeDocument/2006/relationships/themeOverride" Target="../theme/themeOverride43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3.xlsx"/><Relationship Id="rId1" Type="http://schemas.openxmlformats.org/officeDocument/2006/relationships/themeOverride" Target="../theme/themeOverride44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4.xlsx"/><Relationship Id="rId1" Type="http://schemas.openxmlformats.org/officeDocument/2006/relationships/themeOverride" Target="../theme/themeOverride45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5.xlsx"/><Relationship Id="rId1" Type="http://schemas.openxmlformats.org/officeDocument/2006/relationships/themeOverride" Target="../theme/themeOverride46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6.xlsx"/><Relationship Id="rId1" Type="http://schemas.openxmlformats.org/officeDocument/2006/relationships/themeOverride" Target="../theme/themeOverride47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7.xlsx"/><Relationship Id="rId1" Type="http://schemas.openxmlformats.org/officeDocument/2006/relationships/themeOverride" Target="../theme/themeOverride48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8.xlsx"/><Relationship Id="rId1" Type="http://schemas.openxmlformats.org/officeDocument/2006/relationships/themeOverride" Target="../theme/themeOverride49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9.xlsx"/><Relationship Id="rId1" Type="http://schemas.openxmlformats.org/officeDocument/2006/relationships/themeOverride" Target="../theme/themeOverride50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0.xlsx"/><Relationship Id="rId1" Type="http://schemas.openxmlformats.org/officeDocument/2006/relationships/themeOverride" Target="../theme/themeOverride51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1.xlsx"/><Relationship Id="rId1" Type="http://schemas.openxmlformats.org/officeDocument/2006/relationships/themeOverride" Target="../theme/themeOverride52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2.xlsx"/><Relationship Id="rId1" Type="http://schemas.openxmlformats.org/officeDocument/2006/relationships/themeOverride" Target="../theme/themeOverride5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02947425776224"/>
          <c:y val="5.1558968834686504E-2"/>
          <c:w val="0.8700174978127736"/>
          <c:h val="0.84317326500459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E009E"/>
            </a:solidFill>
          </c:spPr>
          <c:dLbls>
            <c:dLbl>
              <c:idx val="0"/>
              <c:layout>
                <c:manualLayout>
                  <c:x val="-1.2968330316239641E-3"/>
                  <c:y val="-3.79528856849942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68330316238455E-3"/>
                  <c:y val="-2.6790272248231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968330316239403E-3"/>
                  <c:y val="-1.116261343676302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B08-4CA5-AB36-493D5097E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A00EA"/>
            </a:solidFill>
          </c:spPr>
          <c:dLbls>
            <c:dLbl>
              <c:idx val="0"/>
              <c:layout>
                <c:manualLayout>
                  <c:x val="0"/>
                  <c:y val="-3.79528856849942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873831829143367E-3"/>
                  <c:y val="-2.56741866937428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B08-4CA5-AB36-493D5097E7F5}"/>
                </c:ext>
                <c:ext xmlns:c15="http://schemas.microsoft.com/office/drawing/2012/chart" uri="{CE6537A1-D6FC-4f65-9D91-7224C49458BB}">
                  <c15:layout>
                    <c:manualLayout>
                      <c:w val="6.0367577622094264E-2"/>
                      <c:h val="5.699630420811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778312213675768E-3"/>
                  <c:y val="-1.339513612411552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B08-4CA5-AB36-493D5097E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08-4CA5-AB36-493D5097E7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5FF"/>
            </a:solidFill>
          </c:spPr>
          <c:dLbls>
            <c:dLbl>
              <c:idx val="0"/>
              <c:layout>
                <c:manualLayout>
                  <c:x val="2.334299456923087E-2"/>
                  <c:y val="-3.795288568499430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311324885470293E-2"/>
                  <c:y val="-2.009270418617345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968330316239403E-3"/>
                  <c:y val="-1.78601814988208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 i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B08-4CA5-AB36-493D5097E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67678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B08-4CA5-AB36-493D5097E7F5}"/>
            </c:ext>
          </c:extLst>
        </c:ser>
        <c:dLbls/>
        <c:shape val="cylinder"/>
        <c:axId val="100923648"/>
        <c:axId val="100405248"/>
        <c:axId val="0"/>
      </c:bar3DChart>
      <c:catAx>
        <c:axId val="1009236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0405248"/>
        <c:crosses val="autoZero"/>
        <c:auto val="1"/>
        <c:lblAlgn val="ctr"/>
        <c:lblOffset val="100"/>
      </c:catAx>
      <c:valAx>
        <c:axId val="100405248"/>
        <c:scaling>
          <c:orientation val="minMax"/>
          <c:max val="70000"/>
          <c:min val="6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0923648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взрослые</a:t>
            </a:r>
            <a:endParaRPr lang="ru-RU" sz="2000" b="1" dirty="0"/>
          </a:p>
        </c:rich>
      </c:tx>
      <c:layout>
        <c:manualLayout>
          <c:xMode val="edge"/>
          <c:yMode val="edge"/>
          <c:x val="0.22785651321073588"/>
          <c:y val="7.9548134107548268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2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66666666666666"/>
          <c:y val="0.21196875000000032"/>
          <c:w val="0.8583333636881888"/>
          <c:h val="0.74858377413847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dPt>
            <c:idx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685738715610347"/>
                  <c:y val="5.803555702482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29238140993759"/>
                      <c:h val="0.2796958874488200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841072303441753"/>
                  <c:y val="-4.9931243467279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20783</c:v>
                </c:pt>
                <c:pt idx="1">
                  <c:v>22284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дети</a:t>
            </a:r>
            <a:endParaRPr lang="ru-RU" sz="2000" b="1" dirty="0"/>
          </a:p>
        </c:rich>
      </c:tx>
      <c:layout>
        <c:manualLayout>
          <c:xMode val="edge"/>
          <c:yMode val="edge"/>
          <c:x val="0.29435641030778087"/>
          <c:y val="9.7545000668860085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2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66666666666666"/>
          <c:y val="0.21196875000000032"/>
          <c:w val="0.8583333636881888"/>
          <c:h val="0.74858377413847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5858497378697992"/>
                  <c:y val="0.192338286701994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13907469400668"/>
                      <c:h val="0.278991610751260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502426355142957"/>
                  <c:y val="-0.25551392222569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6737</c:v>
                </c:pt>
                <c:pt idx="1">
                  <c:v>17878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perspective val="0"/>
    </c:view3D>
    <c:plotArea>
      <c:layout>
        <c:manualLayout>
          <c:layoutTarget val="inner"/>
          <c:xMode val="edge"/>
          <c:yMode val="edge"/>
          <c:x val="0.36419335237611394"/>
          <c:y val="5.0442354535009587E-2"/>
          <c:w val="0.61343402906317135"/>
          <c:h val="0.8346790645813805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00FF"/>
            </a:solidFill>
          </c:spPr>
          <c:dPt>
            <c:idx val="1"/>
            <c:spPr>
              <a:solidFill>
                <a:srgbClr val="99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1A-4AB5-BE45-7E7209504BFB}"/>
              </c:ext>
            </c:extLst>
          </c:dPt>
          <c:dLbls>
            <c:dLbl>
              <c:idx val="0"/>
              <c:layout>
                <c:manualLayout>
                  <c:x val="2.6068051160705628E-2"/>
                  <c:y val="3.738001970250807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1A-4AB5-BE45-7E7209504B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10207674105845E-2"/>
                  <c:y val="-7.476003940501625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1A-4AB5-BE45-7E7209504B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22.9</c:v>
                </c:pt>
                <c:pt idx="1">
                  <c:v>20.100000000000001</c:v>
                </c:pt>
                <c:pt idx="2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1A-4AB5-BE45-7E7209504BFB}"/>
            </c:ext>
          </c:extLst>
        </c:ser>
        <c:dLbls/>
        <c:shape val="cylinder"/>
        <c:axId val="117073408"/>
        <c:axId val="117074944"/>
        <c:axId val="0"/>
      </c:bar3DChart>
      <c:catAx>
        <c:axId val="1170734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7074944"/>
        <c:crosses val="autoZero"/>
        <c:auto val="1"/>
        <c:lblAlgn val="ctr"/>
        <c:lblOffset val="100"/>
      </c:catAx>
      <c:valAx>
        <c:axId val="117074944"/>
        <c:scaling>
          <c:orientation val="minMax"/>
          <c:max val="28"/>
          <c:min val="15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073408"/>
        <c:crosses val="autoZero"/>
        <c:crossBetween val="between"/>
        <c:majorUnit val="3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perspective val="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DD-4F33-A142-AB1F1668158A}"/>
              </c:ext>
            </c:extLst>
          </c:dPt>
          <c:dLbls>
            <c:dLbl>
              <c:idx val="0"/>
              <c:layout>
                <c:manualLayout>
                  <c:x val="2.8674856276776201E-2"/>
                  <c:y val="-1.7206760224473781E-2"/>
                </c:manualLayout>
              </c:layout>
              <c:tx>
                <c:rich>
                  <a:bodyPr/>
                  <a:lstStyle/>
                  <a:p>
                    <a:pPr>
                      <a:defRPr sz="2400" b="1" i="1" u="sng">
                        <a:solidFill>
                          <a:srgbClr val="FF0000"/>
                        </a:solidFill>
                      </a:defRPr>
                    </a:pPr>
                    <a:r>
                      <a:rPr lang="en-US" sz="2400" i="1" u="sng" dirty="0" smtClean="0">
                        <a:solidFill>
                          <a:srgbClr val="FF0000"/>
                        </a:solidFill>
                      </a:rPr>
                      <a:t>60*</a:t>
                    </a:r>
                    <a:endParaRPr lang="en-US" sz="2800" i="1" u="sng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ln>
                  <a:solidFill>
                    <a:srgbClr val="FF0000"/>
                  </a:solidFill>
                </a:ln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DD-4F33-A142-AB1F1668158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922492089270143E-2"/>
                  <c:y val="-2.58101403367105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DD-4F33-A142-AB1F166815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107226882137873E-3"/>
                  <c:y val="-8.603380112236852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DD-4F33-A142-AB1F166815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*Критерий эффективности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68.8</c:v>
                </c:pt>
                <c:pt idx="2">
                  <c:v>64.7</c:v>
                </c:pt>
                <c:pt idx="3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DD-4F33-A142-AB1F1668158A}"/>
            </c:ext>
          </c:extLst>
        </c:ser>
        <c:dLbls/>
        <c:shape val="cylinder"/>
        <c:axId val="117399552"/>
        <c:axId val="117401088"/>
        <c:axId val="0"/>
      </c:bar3DChart>
      <c:catAx>
        <c:axId val="1173995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7401088"/>
        <c:crosses val="autoZero"/>
        <c:auto val="1"/>
        <c:lblAlgn val="ctr"/>
        <c:lblOffset val="100"/>
      </c:catAx>
      <c:valAx>
        <c:axId val="117401088"/>
        <c:scaling>
          <c:orientation val="minMax"/>
          <c:max val="75"/>
          <c:min val="5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399552"/>
        <c:crosses val="autoZero"/>
        <c:crossBetween val="between"/>
        <c:majorUnit val="11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4954575058369743"/>
          <c:y val="5.2103561640838396E-2"/>
        </c:manualLayout>
      </c:layout>
      <c:spPr>
        <a:ln>
          <a:solidFill>
            <a:srgbClr val="122EA6"/>
          </a:solidFill>
        </a:ln>
      </c:spPr>
      <c:txPr>
        <a:bodyPr/>
        <a:lstStyle/>
        <a:p>
          <a:pPr>
            <a:defRPr sz="1800">
              <a:solidFill>
                <a:srgbClr val="0E2480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6.847301361970197E-2"/>
          <c:y val="5.4133685978261549E-2"/>
          <c:w val="0.93152698638029807"/>
          <c:h val="0.779757492793025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койки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37-4000-B02A-20A2256F17B4}"/>
              </c:ext>
            </c:extLst>
          </c:dPt>
          <c:dPt>
            <c:idx val="1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37-4000-B02A-20A2256F17B4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37-4000-B02A-20A2256F17B4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37-4000-B02A-20A2256F17B4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8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330</c:v>
                </c:pt>
                <c:pt idx="1">
                  <c:v>313</c:v>
                </c:pt>
                <c:pt idx="2">
                  <c:v>311.39999999999986</c:v>
                </c:pt>
                <c:pt idx="3">
                  <c:v>340.3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337-4000-B02A-20A2256F17B4}"/>
            </c:ext>
          </c:extLst>
        </c:ser>
        <c:dLbls/>
        <c:shape val="box"/>
        <c:axId val="117040256"/>
        <c:axId val="117041792"/>
        <c:axId val="0"/>
      </c:bar3DChart>
      <c:catAx>
        <c:axId val="117040256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17041792"/>
        <c:crosses val="autoZero"/>
        <c:auto val="1"/>
        <c:lblAlgn val="ctr"/>
        <c:lblOffset val="100"/>
      </c:catAx>
      <c:valAx>
        <c:axId val="117041792"/>
        <c:scaling>
          <c:orientation val="minMax"/>
          <c:max val="350"/>
          <c:min val="3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040256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5355178366073224"/>
          <c:y val="6.3026154540481313E-2"/>
        </c:manualLayout>
      </c:layout>
      <c:spPr>
        <a:ln>
          <a:solidFill>
            <a:srgbClr val="122EA6"/>
          </a:solidFill>
        </a:ln>
      </c:spPr>
      <c:txPr>
        <a:bodyPr/>
        <a:lstStyle/>
        <a:p>
          <a:pPr>
            <a:defRPr sz="1800">
              <a:solidFill>
                <a:srgbClr val="0E2480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8.0194315580599793E-2"/>
          <c:y val="0.23180400763436773"/>
          <c:w val="0.90428734307406322"/>
          <c:h val="0.643750426937244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пребывание больного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F7-48A6-8F84-729566C580A1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pPr>
                      <a:defRPr b="1" u="sng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12,3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F7-48A6-8F84-729566C580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9.5</c:v>
                </c:pt>
                <c:pt idx="1">
                  <c:v>9.1</c:v>
                </c:pt>
                <c:pt idx="2">
                  <c:v>9.8000000000000007</c:v>
                </c:pt>
                <c:pt idx="3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F7-48A6-8F84-729566C580A1}"/>
            </c:ext>
          </c:extLst>
        </c:ser>
        <c:dLbls/>
        <c:shape val="cone"/>
        <c:axId val="117577216"/>
        <c:axId val="117578368"/>
        <c:axId val="116836096"/>
      </c:bar3DChart>
      <c:catAx>
        <c:axId val="117577216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17578368"/>
        <c:crosses val="autoZero"/>
        <c:auto val="1"/>
        <c:lblAlgn val="ctr"/>
        <c:lblOffset val="100"/>
      </c:catAx>
      <c:valAx>
        <c:axId val="117578368"/>
        <c:scaling>
          <c:orientation val="minMax"/>
          <c:max val="14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577216"/>
        <c:crosses val="autoZero"/>
        <c:crossBetween val="between"/>
        <c:majorUnit val="400"/>
      </c:valAx>
      <c:serAx>
        <c:axId val="116836096"/>
        <c:scaling>
          <c:orientation val="minMax"/>
        </c:scaling>
        <c:delete val="1"/>
        <c:axPos val="b"/>
        <c:tickLblPos val="none"/>
        <c:crossAx val="11757836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0E2480"/>
                </a:solidFill>
                <a:latin typeface="Bookman Old Style" pitchFamily="18" charset="0"/>
              </a:defRPr>
            </a:pPr>
            <a:r>
              <a:rPr lang="ru-RU" sz="1800" dirty="0">
                <a:solidFill>
                  <a:srgbClr val="0E2480"/>
                </a:solidFill>
                <a:latin typeface="Bookman Old Style" pitchFamily="18" charset="0"/>
              </a:rPr>
              <a:t>Оборот </a:t>
            </a:r>
            <a:r>
              <a:rPr lang="ru-RU" sz="1800" dirty="0" smtClean="0">
                <a:solidFill>
                  <a:srgbClr val="0E2480"/>
                </a:solidFill>
                <a:latin typeface="Bookman Old Style" pitchFamily="18" charset="0"/>
              </a:rPr>
              <a:t>койки</a:t>
            </a:r>
            <a:endParaRPr lang="ru-RU" sz="1800" dirty="0">
              <a:solidFill>
                <a:srgbClr val="0E2480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27445033390266343"/>
          <c:y val="5.2103561640838396E-2"/>
        </c:manualLayout>
      </c:layout>
      <c:spPr>
        <a:ln>
          <a:solidFill>
            <a:srgbClr val="122EA6"/>
          </a:solidFill>
        </a:ln>
      </c:sp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0.12555309252695701"/>
          <c:y val="0.2234702613109858"/>
          <c:w val="0.83388146528068563"/>
          <c:h val="0.657227283667653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крйки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layout>
                <c:manualLayout>
                  <c:x val="3.6877674720325057E-3"/>
                  <c:y val="-3.039374429048897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84-4722-B3E7-83AC9776C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34.800000000000004</c:v>
                </c:pt>
                <c:pt idx="1">
                  <c:v>34.5</c:v>
                </c:pt>
                <c:pt idx="2">
                  <c:v>34.800000000000004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84-4722-B3E7-83AC9776C447}"/>
            </c:ext>
          </c:extLst>
        </c:ser>
        <c:dLbls/>
        <c:shape val="pyramid"/>
        <c:axId val="117527680"/>
        <c:axId val="117529216"/>
        <c:axId val="0"/>
      </c:bar3DChart>
      <c:catAx>
        <c:axId val="11752768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17529216"/>
        <c:crosses val="autoZero"/>
        <c:auto val="1"/>
        <c:lblAlgn val="ctr"/>
        <c:lblOffset val="100"/>
      </c:catAx>
      <c:valAx>
        <c:axId val="117529216"/>
        <c:scaling>
          <c:orientation val="minMax"/>
          <c:max val="37"/>
          <c:min val="32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527680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0E2480"/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rgbClr val="0E2480"/>
                </a:solidFill>
                <a:latin typeface="Bookman Old Style" pitchFamily="18" charset="0"/>
              </a:rPr>
              <a:t>Выполнение</a:t>
            </a:r>
            <a:r>
              <a:rPr lang="ru-RU" sz="1800" baseline="0" dirty="0" smtClean="0">
                <a:solidFill>
                  <a:srgbClr val="0E2480"/>
                </a:solidFill>
                <a:latin typeface="Bookman Old Style" pitchFamily="18" charset="0"/>
              </a:rPr>
              <a:t> плана ОМС, %</a:t>
            </a:r>
            <a:endParaRPr lang="ru-RU" sz="1800" dirty="0">
              <a:solidFill>
                <a:srgbClr val="0E2480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2536957699144538"/>
          <c:y val="6.2464124356552984E-2"/>
        </c:manualLayout>
      </c:layout>
      <c:overlay val="1"/>
      <c:spPr>
        <a:ln>
          <a:solidFill>
            <a:srgbClr val="122EA6"/>
          </a:solidFill>
        </a:ln>
      </c:sp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9.5989173654494095E-2"/>
          <c:y val="2.242285579380069E-2"/>
          <c:w val="0.89198075213865124"/>
          <c:h val="0.797784621153205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D6D1"/>
            </a:solidFill>
          </c:spPr>
          <c:dPt>
            <c:idx val="0"/>
            <c:spPr>
              <a:solidFill>
                <a:srgbClr val="00A8A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60-40B5-BD92-F16A14429C4C}"/>
              </c:ext>
            </c:extLst>
          </c:dPt>
          <c:dPt>
            <c:idx val="1"/>
            <c:spPr>
              <a:solidFill>
                <a:srgbClr val="00A8A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60-40B5-BD92-F16A14429C4C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60-40B5-BD92-F16A14429C4C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123,0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60-40B5-BD92-F16A14429C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Законченные случаи</c:v>
                </c:pt>
                <c:pt idx="1">
                  <c:v>Посещения</c:v>
                </c:pt>
                <c:pt idx="2">
                  <c:v>*Критерий эффективности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</c:v>
                </c:pt>
                <c:pt idx="1">
                  <c:v>96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60-40B5-BD92-F16A14429C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BFFFF"/>
            </a:solidFill>
          </c:spPr>
          <c:dPt>
            <c:idx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160-40B5-BD92-F16A14429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Законченные случаи</c:v>
                </c:pt>
                <c:pt idx="1">
                  <c:v>Посещения</c:v>
                </c:pt>
                <c:pt idx="2">
                  <c:v>*Критерий эффективности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105</c:v>
                </c:pt>
                <c:pt idx="1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160-40B5-BD92-F16A14429C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3227696922564158E-2"/>
                  <c:y val="-1.10230807688034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68-44ED-B7D7-21D6C9EE83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Законченные случаи</c:v>
                </c:pt>
                <c:pt idx="1">
                  <c:v>Посещения</c:v>
                </c:pt>
                <c:pt idx="2">
                  <c:v>*Критерий эффективности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109.8</c:v>
                </c:pt>
                <c:pt idx="1">
                  <c:v>128.5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868-409E-AA2C-9A253DA2B2D1}"/>
            </c:ext>
          </c:extLst>
        </c:ser>
        <c:dLbls/>
        <c:shape val="cylinder"/>
        <c:axId val="117723136"/>
        <c:axId val="117724672"/>
        <c:axId val="0"/>
      </c:bar3DChart>
      <c:catAx>
        <c:axId val="117723136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17724672"/>
        <c:crosses val="autoZero"/>
        <c:auto val="1"/>
        <c:lblAlgn val="ctr"/>
        <c:lblOffset val="100"/>
      </c:catAx>
      <c:valAx>
        <c:axId val="117724672"/>
        <c:scaling>
          <c:orientation val="minMax"/>
          <c:max val="150"/>
          <c:min val="8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723136"/>
        <c:crosses val="autoZero"/>
        <c:crossBetween val="between"/>
        <c:majorUnit val="400"/>
      </c:valAx>
    </c:plotArea>
    <c:legend>
      <c:legendPos val="t"/>
      <c:layout>
        <c:manualLayout>
          <c:xMode val="edge"/>
          <c:yMode val="edge"/>
          <c:x val="0.69898188395733807"/>
          <c:y val="0.16534621153205228"/>
          <c:w val="0.30101811604266276"/>
          <c:h val="0.1062587374550975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6272081986692571"/>
          <c:y val="0.13701381230244944"/>
        </c:manualLayout>
      </c:layout>
      <c:spPr>
        <a:ln>
          <a:solidFill>
            <a:srgbClr val="122EA6"/>
          </a:solidFill>
        </a:ln>
      </c:spPr>
      <c:txPr>
        <a:bodyPr/>
        <a:lstStyle/>
        <a:p>
          <a:pPr>
            <a:defRPr sz="1800">
              <a:solidFill>
                <a:srgbClr val="122EA6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0.13056721889226136"/>
          <c:y val="0.13839364170535964"/>
          <c:w val="0.86943278110773758"/>
          <c:h val="0.682661841827105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койки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dPt>
            <c:idx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F1-425B-BAA9-9538DB7B3A99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F1-425B-BAA9-9538DB7B3A99}"/>
              </c:ext>
            </c:extLst>
          </c:dPt>
          <c:dPt>
            <c:idx val="2"/>
            <c:spPr>
              <a:solidFill>
                <a:srgbClr val="FFC00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F1-425B-BAA9-9538DB7B3A99}"/>
              </c:ext>
            </c:extLst>
          </c:dPt>
          <c:dLbls>
            <c:dLbl>
              <c:idx val="3"/>
              <c:layout>
                <c:manualLayout>
                  <c:x val="7.9050415699371112E-3"/>
                  <c:y val="-2.02166975276412E-2"/>
                </c:manualLayout>
              </c:layout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CF1-425B-BAA9-9538DB7B3A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365</c:v>
                </c:pt>
                <c:pt idx="1">
                  <c:v>332.6</c:v>
                </c:pt>
                <c:pt idx="2">
                  <c:v>333.9</c:v>
                </c:pt>
                <c:pt idx="3">
                  <c:v>340.3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F1-425B-BAA9-9538DB7B3A99}"/>
            </c:ext>
          </c:extLst>
        </c:ser>
        <c:dLbls/>
        <c:shape val="box"/>
        <c:axId val="126792832"/>
        <c:axId val="126794368"/>
        <c:axId val="0"/>
      </c:bar3DChart>
      <c:catAx>
        <c:axId val="126792832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6794368"/>
        <c:crosses val="autoZero"/>
        <c:auto val="1"/>
        <c:lblAlgn val="ctr"/>
        <c:lblOffset val="100"/>
      </c:catAx>
      <c:valAx>
        <c:axId val="126794368"/>
        <c:scaling>
          <c:orientation val="minMax"/>
          <c:max val="390"/>
          <c:min val="31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792832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2223932200531271"/>
          <c:y val="5.4941727160248192E-2"/>
        </c:manualLayout>
      </c:layout>
      <c:spPr>
        <a:ln>
          <a:solidFill>
            <a:srgbClr val="122EA6"/>
          </a:solidFill>
        </a:ln>
      </c:spPr>
      <c:txPr>
        <a:bodyPr/>
        <a:lstStyle/>
        <a:p>
          <a:pPr>
            <a:defRPr sz="1800">
              <a:solidFill>
                <a:srgbClr val="122EA6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7.8893545833740725E-2"/>
          <c:y val="6.4970069144858561E-2"/>
          <c:w val="0.90428734307406322"/>
          <c:h val="0.769802736018207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пребывание больного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spPr>
              <a:solidFill>
                <a:srgbClr val="9966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04-40BA-93B6-E6CDAD2A287A}"/>
              </c:ext>
            </c:extLst>
          </c:dPt>
          <c:dPt>
            <c:idx val="1"/>
            <c:spPr>
              <a:solidFill>
                <a:srgbClr val="9966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04-40BA-93B6-E6CDAD2A287A}"/>
              </c:ext>
            </c:extLst>
          </c:dPt>
          <c:dPt>
            <c:idx val="2"/>
            <c:spPr>
              <a:solidFill>
                <a:srgbClr val="9966FF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04-40BA-93B6-E6CDAD2A287A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04-40BA-93B6-E6CDAD2A287A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13.8</c:v>
                </c:pt>
                <c:pt idx="1">
                  <c:v>11.6</c:v>
                </c:pt>
                <c:pt idx="2">
                  <c:v>11.5</c:v>
                </c:pt>
                <c:pt idx="3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04-40BA-93B6-E6CDAD2A287A}"/>
            </c:ext>
          </c:extLst>
        </c:ser>
        <c:dLbls/>
        <c:shape val="cone"/>
        <c:axId val="126720640"/>
        <c:axId val="126738816"/>
        <c:axId val="126807104"/>
      </c:bar3DChart>
      <c:catAx>
        <c:axId val="126720640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6738816"/>
        <c:crosses val="autoZero"/>
        <c:auto val="1"/>
        <c:lblAlgn val="ctr"/>
        <c:lblOffset val="100"/>
      </c:catAx>
      <c:valAx>
        <c:axId val="126738816"/>
        <c:scaling>
          <c:orientation val="minMax"/>
          <c:max val="15"/>
          <c:min val="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720640"/>
        <c:crosses val="autoZero"/>
        <c:crossBetween val="between"/>
        <c:majorUnit val="400"/>
      </c:valAx>
      <c:serAx>
        <c:axId val="126807104"/>
        <c:scaling>
          <c:orientation val="minMax"/>
        </c:scaling>
        <c:delete val="1"/>
        <c:axPos val="b"/>
        <c:tickLblPos val="none"/>
        <c:crossAx val="12673881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02947425776224"/>
          <c:y val="5.1558968834686483E-2"/>
          <c:w val="0.8700174978127736"/>
          <c:h val="0.84317326500459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E009E"/>
            </a:solidFill>
          </c:spPr>
          <c:dLbls>
            <c:dLbl>
              <c:idx val="0"/>
              <c:layout>
                <c:manualLayout>
                  <c:x val="-1.2968330316239628E-3"/>
                  <c:y val="-3.79528856849942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68330316238442E-3"/>
                  <c:y val="-2.6790272248231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968330316239403E-3"/>
                  <c:y val="-1.116261343676302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B08-4CA5-AB36-493D5097E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Стационарная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A00EA"/>
            </a:solidFill>
          </c:spPr>
          <c:dLbls>
            <c:dLbl>
              <c:idx val="0"/>
              <c:layout>
                <c:manualLayout>
                  <c:x val="2.9394882050142637E-2"/>
                  <c:y val="-3.005574007531506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87383182914335E-3"/>
                  <c:y val="-2.56741866937428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B08-4CA5-AB36-493D5097E7F5}"/>
                </c:ext>
                <c:ext xmlns:c15="http://schemas.microsoft.com/office/drawing/2012/chart" uri="{CE6537A1-D6FC-4f65-9D91-7224C49458BB}">
                  <c15:layout>
                    <c:manualLayout>
                      <c:w val="6.0367577622094264E-2"/>
                      <c:h val="5.699630420811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778312213675768E-3"/>
                  <c:y val="-1.339513612411552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B08-4CA5-AB36-493D5097E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Стационарная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08-4CA5-AB36-493D5097E7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5FF"/>
            </a:solidFill>
          </c:spPr>
          <c:dLbls>
            <c:dLbl>
              <c:idx val="0"/>
              <c:layout>
                <c:manualLayout>
                  <c:x val="2.334299456923087E-2"/>
                  <c:y val="-3.79528856849942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311324885470252E-2"/>
                  <c:y val="-2.009270418617341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968330316239403E-3"/>
                  <c:y val="-1.7860181498820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B08-4CA5-AB36-493D5097E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Стационарная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B08-4CA5-AB36-493D5097E7F5}"/>
            </c:ext>
          </c:extLst>
        </c:ser>
        <c:dLbls/>
        <c:shape val="cylinder"/>
        <c:axId val="107758720"/>
        <c:axId val="107760256"/>
        <c:axId val="0"/>
      </c:bar3DChart>
      <c:catAx>
        <c:axId val="1077587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7760256"/>
        <c:crosses val="autoZero"/>
        <c:auto val="1"/>
        <c:lblAlgn val="ctr"/>
        <c:lblOffset val="100"/>
      </c:catAx>
      <c:valAx>
        <c:axId val="107760256"/>
        <c:scaling>
          <c:orientation val="minMax"/>
          <c:max val="30000"/>
          <c:min val="2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775872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1.7467986173656039E-2"/>
          <c:y val="1.04138511972965E-2"/>
          <c:w val="0.97937133755397876"/>
          <c:h val="8.8494313235511143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122EA6"/>
                </a:solidFill>
                <a:latin typeface="Bookman Old Style" pitchFamily="18" charset="0"/>
              </a:defRPr>
            </a:pPr>
            <a:r>
              <a:rPr lang="ru-RU" sz="1800" dirty="0">
                <a:solidFill>
                  <a:srgbClr val="122EA6"/>
                </a:solidFill>
                <a:latin typeface="Bookman Old Style" pitchFamily="18" charset="0"/>
              </a:rPr>
              <a:t>Оборот </a:t>
            </a:r>
            <a:r>
              <a:rPr lang="ru-RU" sz="1800" dirty="0" smtClean="0">
                <a:solidFill>
                  <a:srgbClr val="122EA6"/>
                </a:solidFill>
                <a:latin typeface="Bookman Old Style" pitchFamily="18" charset="0"/>
              </a:rPr>
              <a:t>койки</a:t>
            </a:r>
            <a:endParaRPr lang="ru-RU" sz="1800" dirty="0">
              <a:solidFill>
                <a:srgbClr val="122EA6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4967830029406989"/>
          <c:y val="0.12474901162743436"/>
        </c:manualLayout>
      </c:layout>
      <c:spPr>
        <a:ln>
          <a:solidFill>
            <a:srgbClr val="122EA6"/>
          </a:solidFill>
        </a:ln>
      </c:spPr>
    </c:title>
    <c:view3D>
      <c:rotX val="10"/>
      <c:rotY val="0"/>
      <c:perspective val="2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крйки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c:spPr>
          <c:dPt>
            <c:idx val="1"/>
            <c:spPr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D3-4545-A136-93A5A727C3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26.9</c:v>
                </c:pt>
                <c:pt idx="1">
                  <c:v>28.6</c:v>
                </c:pt>
                <c:pt idx="2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D3-4545-A136-93A5A727C313}"/>
            </c:ext>
          </c:extLst>
        </c:ser>
        <c:dLbls/>
        <c:shape val="pyramid"/>
        <c:axId val="127023744"/>
        <c:axId val="127029632"/>
        <c:axId val="0"/>
      </c:bar3DChart>
      <c:catAx>
        <c:axId val="12702374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27029632"/>
        <c:crosses val="autoZero"/>
        <c:auto val="1"/>
        <c:lblAlgn val="ctr"/>
        <c:lblOffset val="100"/>
      </c:catAx>
      <c:valAx>
        <c:axId val="127029632"/>
        <c:scaling>
          <c:orientation val="minMax"/>
          <c:max val="32"/>
          <c:min val="2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023744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122EA6"/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rgbClr val="122EA6"/>
                </a:solidFill>
                <a:latin typeface="Bookman Old Style" pitchFamily="18" charset="0"/>
              </a:rPr>
              <a:t>Выполнение</a:t>
            </a:r>
            <a:r>
              <a:rPr lang="ru-RU" sz="1800" baseline="0" dirty="0" smtClean="0">
                <a:solidFill>
                  <a:srgbClr val="122EA6"/>
                </a:solidFill>
                <a:latin typeface="Bookman Old Style" pitchFamily="18" charset="0"/>
              </a:rPr>
              <a:t> плана ОМС, %</a:t>
            </a:r>
            <a:endParaRPr lang="ru-RU" sz="1800" dirty="0">
              <a:solidFill>
                <a:srgbClr val="122EA6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3.3907831562258843E-2"/>
          <c:y val="3.7793419778754757E-2"/>
        </c:manualLayout>
      </c:layout>
      <c:overlay val="1"/>
      <c:spPr>
        <a:ln>
          <a:solidFill>
            <a:srgbClr val="122EA6"/>
          </a:solidFill>
        </a:ln>
      </c:sp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9.3784544772803277E-2"/>
          <c:y val="0.14367682691341149"/>
          <c:w val="0.86993457212835701"/>
          <c:h val="0.677475981504701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</c:spPr>
          <c:dPt>
            <c:idx val="0"/>
            <c:spPr>
              <a:solidFill>
                <a:srgbClr val="00B0F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D6-4F05-B26C-182090A6B2F4}"/>
              </c:ext>
            </c:extLst>
          </c:dPt>
          <c:dPt>
            <c:idx val="1"/>
            <c:spPr>
              <a:solidFill>
                <a:srgbClr val="00B0F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D6-4F05-B26C-182090A6B2F4}"/>
              </c:ext>
            </c:extLst>
          </c:dPt>
          <c:dPt>
            <c:idx val="2"/>
            <c:spPr>
              <a:solidFill>
                <a:srgbClr val="00B0F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D6-4F05-B26C-182090A6B2F4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D6-4F05-B26C-182090A6B2F4}"/>
              </c:ext>
            </c:extLst>
          </c:dPt>
          <c:dLbls>
            <c:dLbl>
              <c:idx val="2"/>
              <c:layout>
                <c:manualLayout>
                  <c:x val="-2.3833688148764262E-3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D6-4F05-B26C-182090A6B2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5195613185836546E-2"/>
                </c:manualLayout>
              </c:layout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D6-4F05-B26C-182090A6B2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99.7</c:v>
                </c:pt>
                <c:pt idx="1">
                  <c:v>106</c:v>
                </c:pt>
                <c:pt idx="2" formatCode="General">
                  <c:v>116.5</c:v>
                </c:pt>
                <c:pt idx="3" formatCode="General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D6-4F05-B26C-182090A6B2F4}"/>
            </c:ext>
          </c:extLst>
        </c:ser>
        <c:dLbls/>
        <c:shape val="cylinder"/>
        <c:axId val="127133184"/>
        <c:axId val="127134720"/>
        <c:axId val="0"/>
      </c:bar3DChart>
      <c:catAx>
        <c:axId val="127133184"/>
        <c:scaling>
          <c:orientation val="minMax"/>
        </c:scaling>
        <c:axPos val="b"/>
        <c:numFmt formatCode="General" sourceLinked="0"/>
        <c:tickLblPos val="nextTo"/>
        <c:spPr>
          <a:noFill/>
        </c:spPr>
        <c:txPr>
          <a:bodyPr rot="0"/>
          <a:lstStyle/>
          <a:p>
            <a:pPr>
              <a:defRPr sz="1400" b="1"/>
            </a:pPr>
            <a:endParaRPr lang="ru-RU"/>
          </a:p>
        </c:txPr>
        <c:crossAx val="127134720"/>
        <c:crosses val="autoZero"/>
        <c:auto val="1"/>
        <c:lblAlgn val="ctr"/>
        <c:lblOffset val="100"/>
      </c:catAx>
      <c:valAx>
        <c:axId val="127134720"/>
        <c:scaling>
          <c:orientation val="minMax"/>
          <c:max val="130"/>
          <c:min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133184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2056059816059436"/>
          <c:y val="9.9865159811606707E-2"/>
        </c:manualLayout>
      </c:layout>
      <c:spPr>
        <a:ln>
          <a:solidFill>
            <a:srgbClr val="0000FF"/>
          </a:solidFill>
        </a:ln>
      </c:spPr>
      <c:txPr>
        <a:bodyPr/>
        <a:lstStyle/>
        <a:p>
          <a:pPr>
            <a:defRPr sz="1800">
              <a:solidFill>
                <a:srgbClr val="0000FF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8.1648082902930463E-2"/>
          <c:y val="4.9791722508191721E-2"/>
          <c:w val="0.88936676467396547"/>
          <c:h val="0.788441419733164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койки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</c:spPr>
          <c:dPt>
            <c:idx val="2"/>
            <c:spPr>
              <a:solidFill>
                <a:srgbClr val="FF99CC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23-4053-AF50-F21E248776ED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23-4053-AF50-F21E248776E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296</c:v>
                </c:pt>
                <c:pt idx="1">
                  <c:v>260</c:v>
                </c:pt>
                <c:pt idx="2">
                  <c:v>289.60000000000002</c:v>
                </c:pt>
                <c:pt idx="3">
                  <c:v>340.3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23-4053-AF50-F21E248776ED}"/>
            </c:ext>
          </c:extLst>
        </c:ser>
        <c:dLbls/>
        <c:shape val="box"/>
        <c:axId val="127338368"/>
        <c:axId val="127339904"/>
        <c:axId val="0"/>
      </c:bar3DChart>
      <c:catAx>
        <c:axId val="127338368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7339904"/>
        <c:crosses val="autoZero"/>
        <c:auto val="1"/>
        <c:lblAlgn val="ctr"/>
        <c:lblOffset val="100"/>
      </c:catAx>
      <c:valAx>
        <c:axId val="127339904"/>
        <c:scaling>
          <c:orientation val="minMax"/>
          <c:max val="360"/>
          <c:min val="2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338368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1228645678833074"/>
          <c:y val="4.4489050263869075E-2"/>
        </c:manualLayout>
      </c:layout>
      <c:spPr>
        <a:ln>
          <a:solidFill>
            <a:srgbClr val="0000FF"/>
          </a:solidFill>
        </a:ln>
      </c:spPr>
      <c:txPr>
        <a:bodyPr/>
        <a:lstStyle/>
        <a:p>
          <a:pPr>
            <a:defRPr sz="1800">
              <a:solidFill>
                <a:srgbClr val="0000FF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8.0194315580599793E-2"/>
          <c:y val="4.6432964868246586E-2"/>
          <c:w val="0.90428734307406322"/>
          <c:h val="0.8516996627122801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пребывание больного</c:v>
                </c:pt>
              </c:strCache>
            </c:strRef>
          </c:tx>
          <c:spPr>
            <a:solidFill>
              <a:srgbClr val="66FF99"/>
            </a:solidFill>
          </c:spPr>
          <c:dPt>
            <c:idx val="2"/>
            <c:spPr>
              <a:solidFill>
                <a:srgbClr val="66FF99"/>
              </a:solidFill>
              <a:ln w="19050">
                <a:solidFill>
                  <a:srgbClr val="9966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DC-4AD1-8F2D-38F21AA13ACB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DC-4AD1-8F2D-38F21AA13ACB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7.9</c:v>
                </c:pt>
                <c:pt idx="1">
                  <c:v>7</c:v>
                </c:pt>
                <c:pt idx="2">
                  <c:v>7.5</c:v>
                </c:pt>
                <c:pt idx="3">
                  <c:v>8.7000000000000011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DC-4AD1-8F2D-38F21AA13ACB}"/>
            </c:ext>
          </c:extLst>
        </c:ser>
        <c:dLbls/>
        <c:shape val="cone"/>
        <c:axId val="126592896"/>
        <c:axId val="126594432"/>
        <c:axId val="127073792"/>
      </c:bar3DChart>
      <c:catAx>
        <c:axId val="126592896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6594432"/>
        <c:crosses val="autoZero"/>
        <c:auto val="1"/>
        <c:lblAlgn val="ctr"/>
        <c:lblOffset val="100"/>
      </c:catAx>
      <c:valAx>
        <c:axId val="126594432"/>
        <c:scaling>
          <c:orientation val="minMax"/>
          <c:max val="9.5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592896"/>
        <c:crosses val="autoZero"/>
        <c:crossBetween val="between"/>
        <c:majorUnit val="400"/>
      </c:valAx>
      <c:serAx>
        <c:axId val="127073792"/>
        <c:scaling>
          <c:orientation val="minMax"/>
        </c:scaling>
        <c:delete val="1"/>
        <c:axPos val="b"/>
        <c:tickLblPos val="none"/>
        <c:crossAx val="12659443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0000FF"/>
                </a:solidFill>
                <a:latin typeface="Bookman Old Style" pitchFamily="18" charset="0"/>
              </a:defRPr>
            </a:pPr>
            <a:r>
              <a:rPr lang="ru-RU" sz="1800" dirty="0">
                <a:solidFill>
                  <a:srgbClr val="0000FF"/>
                </a:solidFill>
                <a:latin typeface="Bookman Old Style" pitchFamily="18" charset="0"/>
              </a:rPr>
              <a:t>Оборот </a:t>
            </a:r>
            <a:r>
              <a:rPr lang="ru-RU" sz="1800" dirty="0" smtClean="0">
                <a:solidFill>
                  <a:srgbClr val="0000FF"/>
                </a:solidFill>
                <a:latin typeface="Bookman Old Style" pitchFamily="18" charset="0"/>
              </a:rPr>
              <a:t>койки</a:t>
            </a:r>
            <a:endParaRPr lang="ru-RU" sz="1800" dirty="0">
              <a:solidFill>
                <a:srgbClr val="0000FF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0542514151444712"/>
          <c:y val="7.8155342461257257E-2"/>
        </c:manualLayout>
      </c:layout>
      <c:spPr>
        <a:ln>
          <a:solidFill>
            <a:srgbClr val="0000FF"/>
          </a:solidFill>
        </a:ln>
      </c:spPr>
    </c:title>
    <c:view3D>
      <c:rotX val="10"/>
      <c:rotY val="0"/>
      <c:perspective val="2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крйки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1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CCC-4FD4-8026-7C5B95F765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37.4</c:v>
                </c:pt>
                <c:pt idx="1">
                  <c:v>37.1</c:v>
                </c:pt>
                <c:pt idx="2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CC-4FD4-8026-7C5B95F765E6}"/>
            </c:ext>
          </c:extLst>
        </c:ser>
        <c:dLbls/>
        <c:shape val="pyramid"/>
        <c:axId val="127459328"/>
        <c:axId val="127460864"/>
        <c:axId val="0"/>
      </c:bar3DChart>
      <c:catAx>
        <c:axId val="127459328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27460864"/>
        <c:crosses val="autoZero"/>
        <c:auto val="1"/>
        <c:lblAlgn val="ctr"/>
        <c:lblOffset val="100"/>
      </c:catAx>
      <c:valAx>
        <c:axId val="127460864"/>
        <c:scaling>
          <c:orientation val="minMax"/>
          <c:max val="40"/>
          <c:min val="3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459328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rgbClr val="0000FF"/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rgbClr val="0000FF"/>
                </a:solidFill>
                <a:latin typeface="Bookman Old Style" pitchFamily="18" charset="0"/>
              </a:rPr>
              <a:t>Выполнение</a:t>
            </a:r>
            <a:r>
              <a:rPr lang="ru-RU" sz="1800" baseline="0" dirty="0" smtClean="0">
                <a:solidFill>
                  <a:srgbClr val="0000FF"/>
                </a:solidFill>
                <a:latin typeface="Bookman Old Style" pitchFamily="18" charset="0"/>
              </a:rPr>
              <a:t> плана</a:t>
            </a:r>
          </a:p>
          <a:p>
            <a:pPr>
              <a:defRPr sz="1800">
                <a:solidFill>
                  <a:srgbClr val="0000FF"/>
                </a:solidFill>
                <a:latin typeface="Bookman Old Style" pitchFamily="18" charset="0"/>
              </a:defRPr>
            </a:pPr>
            <a:r>
              <a:rPr lang="ru-RU" sz="1800" baseline="0" dirty="0" smtClean="0">
                <a:solidFill>
                  <a:srgbClr val="0000FF"/>
                </a:solidFill>
                <a:latin typeface="Bookman Old Style" pitchFamily="18" charset="0"/>
              </a:rPr>
              <a:t> ОМС, %</a:t>
            </a:r>
            <a:endParaRPr lang="ru-RU" sz="1800" dirty="0">
              <a:solidFill>
                <a:srgbClr val="0000FF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1434649622264191"/>
          <c:y val="0.11023080768803466"/>
        </c:manualLayout>
      </c:layout>
      <c:overlay val="1"/>
      <c:spPr>
        <a:ln>
          <a:solidFill>
            <a:srgbClr val="0000FF"/>
          </a:solidFill>
        </a:ln>
      </c:sp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9.5989173654494095E-2"/>
          <c:y val="2.242285579380069E-2"/>
          <c:w val="0.86993457212835701"/>
          <c:h val="0.797784621153205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dPt>
            <c:idx val="2"/>
            <c:spPr>
              <a:solidFill>
                <a:srgbClr val="FFFF0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F8-4E7E-B59F-4A94C76947C0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F8-4E7E-B59F-4A94C76947C0}"/>
              </c:ext>
            </c:extLst>
          </c:dPt>
          <c:dLbls>
            <c:dLbl>
              <c:idx val="0"/>
              <c:layout>
                <c:manualLayout>
                  <c:x val="-2.204616153760699E-3"/>
                  <c:y val="-1.83718012813391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F8-4E7E-B59F-4A94C76947C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84646150427995E-3"/>
                  <c:y val="-1.1023080768803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F8-4E7E-B59F-4A94C76947C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184646150427787E-3"/>
                  <c:y val="-1.469744102507128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F8-4E7E-B59F-4A94C76947C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092323075214023E-3"/>
                  <c:y val="-7.3487205125356524E-3"/>
                </c:manualLayout>
              </c:layout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F8-4E7E-B59F-4A94C76947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96.5</c:v>
                </c:pt>
                <c:pt idx="1">
                  <c:v>105</c:v>
                </c:pt>
                <c:pt idx="2">
                  <c:v>116.6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F8-4E7E-B59F-4A94C76947C0}"/>
            </c:ext>
          </c:extLst>
        </c:ser>
        <c:dLbls/>
        <c:shape val="cylinder"/>
        <c:axId val="127872384"/>
        <c:axId val="127886464"/>
        <c:axId val="0"/>
      </c:bar3DChart>
      <c:catAx>
        <c:axId val="127872384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100" b="1"/>
            </a:pPr>
            <a:endParaRPr lang="ru-RU"/>
          </a:p>
        </c:txPr>
        <c:crossAx val="127886464"/>
        <c:crosses val="autoZero"/>
        <c:auto val="1"/>
        <c:lblAlgn val="ctr"/>
        <c:lblOffset val="100"/>
      </c:catAx>
      <c:valAx>
        <c:axId val="127886464"/>
        <c:scaling>
          <c:orientation val="minMax"/>
          <c:max val="130"/>
          <c:min val="9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872384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864359445767374"/>
          <c:y val="7.8155342461257257E-2"/>
        </c:manualLayout>
      </c:layout>
      <c:spPr>
        <a:solidFill>
          <a:srgbClr val="122EA6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solidFill>
                <a:schemeClr val="bg1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0.13056721889226136"/>
          <c:y val="0.17466659190740083"/>
          <c:w val="0.86943278110773758"/>
          <c:h val="0.659224586863886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койки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dPt>
            <c:idx val="2"/>
            <c:spPr>
              <a:solidFill>
                <a:schemeClr val="accent6">
                  <a:lumMod val="75000"/>
                </a:schemeClr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97-48CD-83DF-47427494C85B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97-48CD-83DF-47427494C85B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363.8</c:v>
                </c:pt>
                <c:pt idx="1">
                  <c:v>306</c:v>
                </c:pt>
                <c:pt idx="2">
                  <c:v>316</c:v>
                </c:pt>
                <c:pt idx="3">
                  <c:v>340.3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97-48CD-83DF-47427494C85B}"/>
            </c:ext>
          </c:extLst>
        </c:ser>
        <c:dLbls/>
        <c:shape val="box"/>
        <c:axId val="129043840"/>
        <c:axId val="129053824"/>
        <c:axId val="0"/>
      </c:bar3DChart>
      <c:catAx>
        <c:axId val="129043840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9053824"/>
        <c:crosses val="autoZero"/>
        <c:auto val="1"/>
        <c:lblAlgn val="ctr"/>
        <c:lblOffset val="100"/>
      </c:catAx>
      <c:valAx>
        <c:axId val="129053824"/>
        <c:scaling>
          <c:orientation val="minMax"/>
          <c:max val="380"/>
          <c:min val="28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043840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4216438076665874"/>
          <c:y val="8.1563258817093365E-2"/>
        </c:manualLayout>
      </c:layout>
      <c:spPr>
        <a:solidFill>
          <a:srgbClr val="122EA6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solidFill>
                <a:schemeClr val="bg1"/>
              </a:solidFill>
              <a:latin typeface="Bookman Old Style" pitchFamily="18" charset="0"/>
            </a:defRPr>
          </a:pPr>
          <a:endParaRPr lang="ru-RU"/>
        </a:p>
      </c:tx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7.8893545833740725E-2"/>
          <c:y val="9.092201513211555E-2"/>
          <c:w val="0.90428734307406322"/>
          <c:h val="0.769802736018207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пребывание больного</c:v>
                </c:pt>
              </c:strCache>
            </c:strRef>
          </c:tx>
          <c:spPr>
            <a:solidFill>
              <a:srgbClr val="FF00FF"/>
            </a:solidFill>
          </c:spPr>
          <c:dPt>
            <c:idx val="2"/>
            <c:spPr>
              <a:solidFill>
                <a:srgbClr val="FF00FF"/>
              </a:solidFill>
              <a:ln w="19050">
                <a:solidFill>
                  <a:srgbClr val="9966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79-49D2-9FAB-B87A71641710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79-49D2-9FAB-B87A71641710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8.1</c:v>
                </c:pt>
                <c:pt idx="2">
                  <c:v>8.5</c:v>
                </c:pt>
                <c:pt idx="3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79-49D2-9FAB-B87A71641710}"/>
            </c:ext>
          </c:extLst>
        </c:ser>
        <c:dLbls/>
        <c:shape val="cone"/>
        <c:axId val="129175936"/>
        <c:axId val="129177472"/>
        <c:axId val="129013952"/>
      </c:bar3DChart>
      <c:catAx>
        <c:axId val="129175936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9177472"/>
        <c:crosses val="autoZero"/>
        <c:auto val="1"/>
        <c:lblAlgn val="ctr"/>
        <c:lblOffset val="100"/>
      </c:catAx>
      <c:valAx>
        <c:axId val="129177472"/>
        <c:scaling>
          <c:orientation val="minMax"/>
          <c:max val="11"/>
          <c:min val="7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175936"/>
        <c:crosses val="autoZero"/>
        <c:crossBetween val="between"/>
        <c:majorUnit val="400"/>
      </c:valAx>
      <c:serAx>
        <c:axId val="129013952"/>
        <c:scaling>
          <c:orientation val="minMax"/>
        </c:scaling>
        <c:delete val="1"/>
        <c:axPos val="b"/>
        <c:tickLblPos val="none"/>
        <c:crossAx val="12917747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  <a:latin typeface="Bookman Old Style" pitchFamily="18" charset="0"/>
              </a:defRPr>
            </a:pPr>
            <a: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  <a:t>Оборот </a:t>
            </a:r>
            <a:r>
              <a:rPr lang="ru-RU" sz="1800" dirty="0" smtClean="0">
                <a:solidFill>
                  <a:schemeClr val="bg1"/>
                </a:solidFill>
                <a:latin typeface="Bookman Old Style" pitchFamily="18" charset="0"/>
              </a:rPr>
              <a:t>койки</a:t>
            </a:r>
            <a:endParaRPr lang="ru-RU" sz="1800" dirty="0">
              <a:solidFill>
                <a:schemeClr val="bg1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24924807292371431"/>
          <c:y val="4.7761598170768402E-2"/>
        </c:manualLayout>
      </c:layout>
      <c:spPr>
        <a:solidFill>
          <a:srgbClr val="122EA6"/>
        </a:solidFill>
        <a:ln>
          <a:solidFill>
            <a:srgbClr val="0000FF"/>
          </a:solidFill>
        </a:ln>
      </c:spPr>
    </c:title>
    <c:view3D>
      <c:rotX val="10"/>
      <c:rotY val="0"/>
      <c:perspective val="2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крйки</c:v>
                </c:pt>
              </c:strCache>
            </c:strRef>
          </c:tx>
          <c:spPr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Pt>
            <c:idx val="0"/>
            <c:spPr>
              <a:solidFill>
                <a:srgbClr val="33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08-4182-B622-E8FC17D36522}"/>
              </c:ext>
            </c:extLst>
          </c:dPt>
          <c:dPt>
            <c:idx val="1"/>
            <c:spPr>
              <a:solidFill>
                <a:srgbClr val="33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08-4182-B622-E8FC17D365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39</c:v>
                </c:pt>
                <c:pt idx="1">
                  <c:v>37.4</c:v>
                </c:pt>
                <c:pt idx="2">
                  <c:v>36.700000000000003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08-4182-B622-E8FC17D36522}"/>
            </c:ext>
          </c:extLst>
        </c:ser>
        <c:dLbls/>
        <c:shape val="pyramid"/>
        <c:axId val="129089536"/>
        <c:axId val="129091072"/>
        <c:axId val="0"/>
      </c:bar3DChart>
      <c:catAx>
        <c:axId val="12908953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29091072"/>
        <c:crosses val="autoZero"/>
        <c:auto val="1"/>
        <c:lblAlgn val="ctr"/>
        <c:lblOffset val="100"/>
      </c:catAx>
      <c:valAx>
        <c:axId val="129091072"/>
        <c:scaling>
          <c:orientation val="minMax"/>
          <c:max val="43"/>
          <c:min val="3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089536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chemeClr val="bg1"/>
                </a:solidFill>
                <a:latin typeface="Bookman Old Style" pitchFamily="18" charset="0"/>
              </a:rPr>
              <a:t>Выполнение</a:t>
            </a:r>
            <a:r>
              <a:rPr lang="ru-RU" sz="1800" baseline="0" dirty="0" smtClean="0">
                <a:solidFill>
                  <a:schemeClr val="bg1"/>
                </a:solidFill>
                <a:latin typeface="Bookman Old Style" pitchFamily="18" charset="0"/>
              </a:rPr>
              <a:t> плана ОМС, %</a:t>
            </a:r>
            <a:endParaRPr lang="ru-RU" sz="1800" dirty="0">
              <a:solidFill>
                <a:schemeClr val="bg1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3859727391400956"/>
          <c:y val="0"/>
        </c:manualLayout>
      </c:layout>
      <c:overlay val="1"/>
      <c:spPr>
        <a:solidFill>
          <a:srgbClr val="122EA6"/>
        </a:solidFill>
        <a:ln>
          <a:solidFill>
            <a:srgbClr val="0000FF"/>
          </a:solidFill>
        </a:ln>
      </c:spPr>
    </c:title>
    <c:view3D>
      <c:rotX val="10"/>
      <c:rotY val="0"/>
      <c:perspective val="20"/>
    </c:view3D>
    <c:plotArea>
      <c:layout>
        <c:manualLayout>
          <c:layoutTarget val="inner"/>
          <c:xMode val="edge"/>
          <c:yMode val="edge"/>
          <c:x val="9.5989173654494095E-2"/>
          <c:y val="2.242285579380069E-2"/>
          <c:w val="0.86993457212835701"/>
          <c:h val="0.797784621153205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dPt>
            <c:idx val="2"/>
            <c:spPr>
              <a:solidFill>
                <a:srgbClr val="00FF0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A5-4F64-9FC2-8A2103F47639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A5-4F64-9FC2-8A2103F47639}"/>
              </c:ext>
            </c:extLst>
          </c:dPt>
          <c:dLbls>
            <c:dLbl>
              <c:idx val="3"/>
              <c:layout>
                <c:manualLayout>
                  <c:x val="4.4092323075214023E-3"/>
                  <c:y val="-7.3487205125356524E-3"/>
                </c:manualLayout>
              </c:layout>
              <c:spPr/>
              <c:txPr>
                <a:bodyPr/>
                <a:lstStyle/>
                <a:p>
                  <a:pPr>
                    <a:defRPr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A5-4F64-9FC2-8A2103F4763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*Критерий эффективности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102.5</c:v>
                </c:pt>
                <c:pt idx="1">
                  <c:v>105</c:v>
                </c:pt>
                <c:pt idx="2">
                  <c:v>104.4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A5-4F64-9FC2-8A2103F47639}"/>
            </c:ext>
          </c:extLst>
        </c:ser>
        <c:dLbls/>
        <c:shape val="cylinder"/>
        <c:axId val="129402368"/>
        <c:axId val="129403904"/>
        <c:axId val="0"/>
      </c:bar3DChart>
      <c:catAx>
        <c:axId val="129402368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000" b="1"/>
            </a:pPr>
            <a:endParaRPr lang="ru-RU"/>
          </a:p>
        </c:txPr>
        <c:crossAx val="129403904"/>
        <c:crosses val="autoZero"/>
        <c:auto val="1"/>
        <c:lblAlgn val="ctr"/>
        <c:lblOffset val="100"/>
      </c:catAx>
      <c:valAx>
        <c:axId val="129403904"/>
        <c:scaling>
          <c:orientation val="minMax"/>
          <c:max val="110"/>
          <c:min val="9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402368"/>
        <c:crosses val="autoZero"/>
        <c:crossBetween val="between"/>
        <c:majorUnit val="4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02947425776224"/>
          <c:y val="5.1558968834686483E-2"/>
          <c:w val="0.8700174978127736"/>
          <c:h val="0.84317326500459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E009E"/>
            </a:solidFill>
          </c:spPr>
          <c:dLbls>
            <c:dLbl>
              <c:idx val="0"/>
              <c:layout>
                <c:manualLayout>
                  <c:x val="-1.2968330316239628E-3"/>
                  <c:y val="-3.79528856849942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68330316238442E-3"/>
                  <c:y val="-2.6790272248231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968330316239403E-3"/>
                  <c:y val="-1.116261343676302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B08-4CA5-AB36-493D5097E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Амбулаторная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A00EA"/>
            </a:solidFill>
          </c:spPr>
          <c:dLbls>
            <c:dLbl>
              <c:idx val="0"/>
              <c:layout>
                <c:manualLayout>
                  <c:x val="0"/>
                  <c:y val="-3.79528856849942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87383182914335E-3"/>
                  <c:y val="-2.56741866937428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B08-4CA5-AB36-493D5097E7F5}"/>
                </c:ext>
                <c:ext xmlns:c15="http://schemas.microsoft.com/office/drawing/2012/chart" uri="{CE6537A1-D6FC-4f65-9D91-7224C49458BB}">
                  <c15:layout>
                    <c:manualLayout>
                      <c:w val="6.0367577622094264E-2"/>
                      <c:h val="5.699630420811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778312213675768E-3"/>
                  <c:y val="-1.339513612411552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B08-4CA5-AB36-493D5097E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Амбулаторная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08-4CA5-AB36-493D5097E7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5FF"/>
            </a:solidFill>
          </c:spPr>
          <c:dLbls>
            <c:dLbl>
              <c:idx val="0"/>
              <c:layout>
                <c:manualLayout>
                  <c:x val="2.334299456923087E-2"/>
                  <c:y val="-3.79528856849942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311324885470252E-2"/>
                  <c:y val="-2.009270418617341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B08-4CA5-AB36-493D5097E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968330316239403E-3"/>
                  <c:y val="-1.7860181498820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B08-4CA5-AB36-493D5097E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Амбулаторная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B08-4CA5-AB36-493D5097E7F5}"/>
            </c:ext>
          </c:extLst>
        </c:ser>
        <c:dLbls/>
        <c:shape val="cylinder"/>
        <c:axId val="114150016"/>
        <c:axId val="110174592"/>
        <c:axId val="0"/>
      </c:bar3DChart>
      <c:catAx>
        <c:axId val="114150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0174592"/>
        <c:crosses val="autoZero"/>
        <c:auto val="1"/>
        <c:lblAlgn val="ctr"/>
        <c:lblOffset val="100"/>
      </c:catAx>
      <c:valAx>
        <c:axId val="110174592"/>
        <c:scaling>
          <c:orientation val="minMax"/>
          <c:max val="42000"/>
          <c:min val="2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4150016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363805237225335E-2"/>
          <c:y val="0.10281331174843007"/>
          <c:w val="0.95636195789921652"/>
          <c:h val="0.750625316322880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layout>
                <c:manualLayout>
                  <c:x val="1.4946553713089093E-3"/>
                  <c:y val="-2.519561318583649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893107426177762E-2"/>
                  <c:y val="-1.25978065929182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462587599162184E-2"/>
                  <c:y val="-1.67970754572244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C2E-4DD4-AC85-1F1A967E3F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экстренно</c:v>
                </c:pt>
                <c:pt idx="2">
                  <c:v>ВМП</c:v>
                </c:pt>
                <c:pt idx="3">
                  <c:v>детям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14656</c:v>
                </c:pt>
                <c:pt idx="1">
                  <c:v>8222</c:v>
                </c:pt>
                <c:pt idx="2">
                  <c:v>1220</c:v>
                </c:pt>
                <c:pt idx="3">
                  <c:v>3750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2B-4D59-B8A3-9297DA9194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8BDB"/>
            </a:solidFill>
          </c:spPr>
          <c:dLbls>
            <c:dLbl>
              <c:idx val="0"/>
              <c:layout>
                <c:manualLayout>
                  <c:x val="1.3451898341779881E-2"/>
                  <c:y val="-2.519561318583649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57242970470988E-2"/>
                  <c:y val="-8.3985377286121647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430519827015453E-2"/>
                  <c:y val="-3.359415091444862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89310742617767E-3"/>
                  <c:y val="-7.13875706932034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C2E-4DD4-AC85-1F1A967E3F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экстренно</c:v>
                </c:pt>
                <c:pt idx="2">
                  <c:v>ВМП</c:v>
                </c:pt>
                <c:pt idx="3">
                  <c:v>детям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13382</c:v>
                </c:pt>
                <c:pt idx="1">
                  <c:v>6775</c:v>
                </c:pt>
                <c:pt idx="2">
                  <c:v>1456</c:v>
                </c:pt>
                <c:pt idx="3">
                  <c:v>3588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2B-4D59-B8A3-9297DA9194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4.6334316510575214E-2"/>
                  <c:y val="-1.679707545722436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409141312250891E-2"/>
                  <c:y val="-8.3985377286121647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F1-43F2-8FE2-B9A11AD9F2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41209084397685E-2"/>
                  <c:y val="-4.199268864306169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2E-4DD4-AC85-1F1A967E3F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850350396648577E-2"/>
                  <c:y val="-2.099634432153040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C2E-4DD4-AC85-1F1A967E3F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экстренно</c:v>
                </c:pt>
                <c:pt idx="2">
                  <c:v>ВМП</c:v>
                </c:pt>
                <c:pt idx="3">
                  <c:v>детям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13107</c:v>
                </c:pt>
                <c:pt idx="1">
                  <c:v>7093</c:v>
                </c:pt>
                <c:pt idx="2">
                  <c:v>1513</c:v>
                </c:pt>
                <c:pt idx="3">
                  <c:v>3361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2E-4DD4-AC85-1F1A967E3F3F}"/>
            </c:ext>
          </c:extLst>
        </c:ser>
        <c:dLbls/>
        <c:shape val="cylinder"/>
        <c:axId val="129763584"/>
        <c:axId val="129781760"/>
        <c:axId val="0"/>
      </c:bar3DChart>
      <c:catAx>
        <c:axId val="1297635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29781760"/>
        <c:crosses val="autoZero"/>
        <c:auto val="1"/>
        <c:lblAlgn val="ctr"/>
        <c:lblOffset val="100"/>
      </c:catAx>
      <c:valAx>
        <c:axId val="129781760"/>
        <c:scaling>
          <c:orientation val="minMax"/>
          <c:max val="16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9763584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52671961277363166"/>
          <c:y val="4.6298427158887122E-2"/>
          <c:w val="0.39948795696145839"/>
          <c:h val="0.16908604070447225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3638042100783453E-2"/>
          <c:y val="5.3890617091928196E-2"/>
          <c:w val="0.95636195789921652"/>
          <c:h val="0.750625316322880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c:spPr>
          <c:dLbls>
            <c:dLbl>
              <c:idx val="0"/>
              <c:layout>
                <c:manualLayout>
                  <c:x val="-3.2776655592839751E-2"/>
                  <c:y val="6.270893238943775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62-4708-95A4-C9CE5AD02F97}"/>
                </c:ext>
                <c:ext xmlns:c15="http://schemas.microsoft.com/office/drawing/2012/chart" uri="{CE6537A1-D6FC-4f65-9D91-7224C49458BB}">
                  <c15:layout>
                    <c:manualLayout>
                      <c:w val="0.12178059370001168"/>
                      <c:h val="0.151801406626253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215803947054117E-3"/>
                  <c:y val="-1.254211566727515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62-4708-95A4-C9CE5AD02F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647411841162268E-3"/>
                  <c:y val="-3.553599439061282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62-4708-95A4-C9CE5AD02F97}"/>
                </c:ext>
                <c:ext xmlns:c15="http://schemas.microsoft.com/office/drawing/2012/chart" uri="{CE6537A1-D6FC-4f65-9D91-7224C49458BB}">
                  <c15:layout>
                    <c:manualLayout>
                      <c:w val="7.869504175052329E-2"/>
                      <c:h val="0.1267171752917029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7949087269556116E-2"/>
                  <c:y val="2.508423133455031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62-4708-95A4-C9CE5AD02F97}"/>
                </c:ext>
                <c:ext xmlns:c15="http://schemas.microsoft.com/office/drawing/2012/chart" uri="{CE6537A1-D6FC-4f65-9D91-7224C49458BB}">
                  <c15:layout>
                    <c:manualLayout>
                      <c:w val="8.9620573131992218E-2"/>
                      <c:h val="0.130897880514127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экстренно</c:v>
                </c:pt>
                <c:pt idx="2">
                  <c:v>ВМП</c:v>
                </c:pt>
                <c:pt idx="3">
                  <c:v>детям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11213</c:v>
                </c:pt>
                <c:pt idx="1">
                  <c:v>6626</c:v>
                </c:pt>
                <c:pt idx="2">
                  <c:v>1220</c:v>
                </c:pt>
                <c:pt idx="3">
                  <c:v>2950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62-4708-95A4-C9CE5AD02F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7D7DFF">
                    <a:shade val="30000"/>
                    <a:satMod val="115000"/>
                  </a:srgbClr>
                </a:gs>
                <a:gs pos="50000">
                  <a:srgbClr val="7D7DFF">
                    <a:shade val="67500"/>
                    <a:satMod val="115000"/>
                  </a:srgbClr>
                </a:gs>
                <a:gs pos="100000">
                  <a:srgbClr val="7D7D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dLbl>
              <c:idx val="0"/>
              <c:layout>
                <c:manualLayout>
                  <c:x val="1.3266716677497979E-2"/>
                  <c:y val="2.926493655697525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62-4708-95A4-C9CE5AD02F97}"/>
                </c:ext>
                <c:ext xmlns:c15="http://schemas.microsoft.com/office/drawing/2012/chart" uri="{CE6537A1-D6FC-4f65-9D91-7224C49458BB}">
                  <c15:layout>
                    <c:manualLayout>
                      <c:w val="9.8368740739721156E-2"/>
                      <c:h val="0.181066343183228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851062762937811E-2"/>
                  <c:y val="-5.016846266910046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62-4708-95A4-C9CE5AD02F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215803947054117E-3"/>
                  <c:y val="2.29938787233377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862-4708-95A4-C9CE5AD02F97}"/>
                </c:ext>
                <c:ext xmlns:c15="http://schemas.microsoft.com/office/drawing/2012/chart" uri="{CE6537A1-D6FC-4f65-9D91-7224C49458BB}">
                  <c15:layout>
                    <c:manualLayout>
                      <c:w val="5.6843978987585447E-2"/>
                      <c:h val="0.1434399961814031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0235558880871714E-3"/>
                  <c:y val="2.090352611212515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862-4708-95A4-C9CE5AD02F97}"/>
                </c:ext>
                <c:ext xmlns:c15="http://schemas.microsoft.com/office/drawing/2012/chart" uri="{CE6537A1-D6FC-4f65-9D91-7224C49458BB}">
                  <c15:layout>
                    <c:manualLayout>
                      <c:w val="7.0891090763759781E-2"/>
                      <c:h val="0.1183557648468528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экстренно</c:v>
                </c:pt>
                <c:pt idx="2">
                  <c:v>ВМП</c:v>
                </c:pt>
                <c:pt idx="3">
                  <c:v>детям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10972</c:v>
                </c:pt>
                <c:pt idx="1">
                  <c:v>5192</c:v>
                </c:pt>
                <c:pt idx="2">
                  <c:v>1456</c:v>
                </c:pt>
                <c:pt idx="3">
                  <c:v>2803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62-4708-95A4-C9CE5AD02F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4.5262915723228422E-2"/>
                  <c:y val="-2.508423133455025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56-4B2B-8DA7-563DFC14598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1975493381752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3C-424C-9520-54F70E986D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47111776174214E-2"/>
                  <c:y val="-7.664537699719072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 i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56-4B2B-8DA7-563DFC14598E}"/>
                </c:ext>
                <c:ext xmlns:c15="http://schemas.microsoft.com/office/drawing/2012/chart" uri="{CE6537A1-D6FC-4f65-9D91-7224C49458BB}">
                  <c15:layout>
                    <c:manualLayout>
                      <c:w val="8.5063065755722325E-2"/>
                      <c:h val="0.19220808719568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9655013749701406E-2"/>
                  <c:y val="-7.6645376997190725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56-4B2B-8DA7-563DFC14598E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экстренно</c:v>
                </c:pt>
                <c:pt idx="2">
                  <c:v>ВМП</c:v>
                </c:pt>
                <c:pt idx="3">
                  <c:v>детям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11312</c:v>
                </c:pt>
                <c:pt idx="1">
                  <c:v>6112</c:v>
                </c:pt>
                <c:pt idx="2">
                  <c:v>1513</c:v>
                </c:pt>
                <c:pt idx="3">
                  <c:v>2849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56-4B2B-8DA7-563DFC14598E}"/>
            </c:ext>
          </c:extLst>
        </c:ser>
        <c:dLbls/>
        <c:shape val="box"/>
        <c:axId val="130044672"/>
        <c:axId val="130046208"/>
        <c:axId val="0"/>
      </c:bar3DChart>
      <c:catAx>
        <c:axId val="1300446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1">
                <a:solidFill>
                  <a:srgbClr val="0000FF"/>
                </a:solidFill>
              </a:defRPr>
            </a:pPr>
            <a:endParaRPr lang="ru-RU"/>
          </a:p>
        </c:txPr>
        <c:crossAx val="130046208"/>
        <c:crosses val="autoZero"/>
        <c:auto val="1"/>
        <c:lblAlgn val="ctr"/>
        <c:lblOffset val="100"/>
      </c:catAx>
      <c:valAx>
        <c:axId val="130046208"/>
        <c:scaling>
          <c:orientation val="minMax"/>
          <c:max val="14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0044672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52926444750976542"/>
          <c:y val="2.9501351701662782E-2"/>
          <c:w val="0.36409745033246088"/>
          <c:h val="0.1599771542565013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50"/>
      <c:perspective val="30"/>
    </c:view3D>
    <c:plotArea>
      <c:layout>
        <c:manualLayout>
          <c:layoutTarget val="inner"/>
          <c:xMode val="edge"/>
          <c:yMode val="edge"/>
          <c:x val="0.20735622345634849"/>
          <c:y val="0.1092528567041252"/>
          <c:w val="0.75663154864022375"/>
          <c:h val="0.79507261013677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39-41F7-862C-DCCA80225FB2}"/>
              </c:ext>
            </c:extLst>
          </c:dPt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39-41F7-862C-DCCA80225FB2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39-41F7-862C-DCCA80225FB2}"/>
              </c:ext>
            </c:extLst>
          </c:dPt>
          <c:dPt>
            <c:idx val="3"/>
            <c:spPr>
              <a:solidFill>
                <a:srgbClr val="CC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39-41F7-862C-DCCA80225FB2}"/>
              </c:ext>
            </c:extLst>
          </c:dPt>
          <c:dPt>
            <c:idx val="4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39-41F7-862C-DCCA80225FB2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9.7193309273674366E-2"/>
                  <c:y val="-0.2334894129393809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39-41F7-862C-DCCA80225F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пищеварения</c:v>
                </c:pt>
                <c:pt idx="2">
                  <c:v>травмы, отравления и воздействия внешних причин</c:v>
                </c:pt>
                <c:pt idx="3">
                  <c:v>болезни органов дыхания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60.8</c:v>
                </c:pt>
                <c:pt idx="1">
                  <c:v>10.5</c:v>
                </c:pt>
                <c:pt idx="2">
                  <c:v>8.2000000000000011</c:v>
                </c:pt>
                <c:pt idx="3">
                  <c:v>4.9000000000000004</c:v>
                </c:pt>
                <c:pt idx="4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39-41F7-862C-DCCA80225FB2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50"/>
      <c:perspective val="30"/>
    </c:view3D>
    <c:plotArea>
      <c:layout>
        <c:manualLayout>
          <c:layoutTarget val="inner"/>
          <c:xMode val="edge"/>
          <c:yMode val="edge"/>
          <c:x val="0.1154454834741596"/>
          <c:y val="0.1529539993857755"/>
          <c:w val="0.75663154864022375"/>
          <c:h val="0.79507261013677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D5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F5-45E7-95DA-9C5B5A9E56D8}"/>
              </c:ext>
            </c:extLst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F5-45E7-95DA-9C5B5A9E56D8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F5-45E7-95DA-9C5B5A9E56D8}"/>
              </c:ext>
            </c:extLst>
          </c:dPt>
          <c:dPt>
            <c:idx val="3"/>
            <c:spPr>
              <a:solidFill>
                <a:srgbClr val="1515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F5-45E7-95DA-9C5B5A9E56D8}"/>
              </c:ext>
            </c:extLst>
          </c:dPt>
          <c:dPt>
            <c:idx val="4"/>
            <c:spPr>
              <a:solidFill>
                <a:srgbClr val="6DFFA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F5-45E7-95DA-9C5B5A9E56D8}"/>
              </c:ext>
            </c:extLst>
          </c:dPt>
          <c:dLbls>
            <c:dLbl>
              <c:idx val="0"/>
              <c:layout>
                <c:manualLayout>
                  <c:x val="0.16671266441587396"/>
                  <c:y val="0.155852497746839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46,5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F5-45E7-95DA-9C5B5A9E56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020588083994601"/>
                  <c:y val="-2.9901445894171583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dirty="0" smtClean="0"/>
                      <a:t>15,8</a:t>
                    </a:r>
                    <a:endParaRPr lang="en-US" dirty="0"/>
                  </a:p>
                </c:rich>
              </c:tx>
              <c:spPr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F5-45E7-95DA-9C5B5A9E56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84777828915365E-2"/>
                  <c:y val="-0.2368957506947305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14,0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F5-45E7-95DA-9C5B5A9E56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8.8</a:t>
                    </a:r>
                    <a:endParaRPr lang="en-US" dirty="0"/>
                  </a:p>
                </c:rich>
              </c:tx>
              <c:spPr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F5-45E7-95DA-9C5B5A9E56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747275195699071"/>
                  <c:y val="-0.1689350255195747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14,9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F5-45E7-95DA-9C5B5A9E56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травмы, отравления и воздействия внешних причин</c:v>
                </c:pt>
                <c:pt idx="2">
                  <c:v>болезни органов пищеварения</c:v>
                </c:pt>
                <c:pt idx="3">
                  <c:v>болезни органов дыхания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46.5</c:v>
                </c:pt>
                <c:pt idx="1">
                  <c:v>15.8</c:v>
                </c:pt>
                <c:pt idx="2" formatCode="0.0">
                  <c:v>14</c:v>
                </c:pt>
                <c:pt idx="3">
                  <c:v>8.8000000000000007</c:v>
                </c:pt>
                <c:pt idx="4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F5-45E7-95DA-9C5B5A9E56D8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Госпитализировано,</a:t>
            </a:r>
            <a:r>
              <a:rPr lang="ru-RU" sz="1800" baseline="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чел.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7348127985779394"/>
          <c:y val="9.2819344038904007E-3"/>
        </c:manualLayout>
      </c:layout>
      <c:spPr>
        <a:ln>
          <a:noFill/>
        </a:ln>
      </c:spPr>
    </c:title>
    <c:view3D>
      <c:rAngAx val="1"/>
    </c:view3D>
    <c:plotArea>
      <c:layout>
        <c:manualLayout>
          <c:layoutTarget val="inner"/>
          <c:xMode val="edge"/>
          <c:yMode val="edge"/>
          <c:x val="0.10954588379069002"/>
          <c:y val="0.13870005028440074"/>
          <c:w val="0.89045411620931003"/>
          <c:h val="0.69893575569182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Госпитализировано, абс.ч.</c:v>
                </c:pt>
              </c:strCache>
            </c:strRef>
          </c:tx>
          <c:spPr>
            <a:solidFill>
              <a:srgbClr val="0000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1481</c:v>
                </c:pt>
                <c:pt idx="1">
                  <c:v>1280</c:v>
                </c:pt>
                <c:pt idx="2">
                  <c:v>1571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D6-45FC-9C7B-7C78393D0DF2}"/>
            </c:ext>
          </c:extLst>
        </c:ser>
        <c:dLbls/>
        <c:shape val="cylinder"/>
        <c:axId val="134633344"/>
        <c:axId val="134634880"/>
        <c:axId val="0"/>
      </c:bar3DChart>
      <c:catAx>
        <c:axId val="13463334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4634880"/>
        <c:crosses val="autoZero"/>
        <c:auto val="1"/>
        <c:lblAlgn val="ctr"/>
        <c:lblOffset val="100"/>
      </c:catAx>
      <c:valAx>
        <c:axId val="134634880"/>
        <c:scaling>
          <c:orientation val="minMax"/>
          <c:max val="17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633344"/>
        <c:crosses val="autoZero"/>
        <c:crossBetween val="between"/>
        <c:majorUnit val="15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Оперировано, </a:t>
            </a:r>
          </a:p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чел.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3.4239009391192725E-2"/>
          <c:y val="0"/>
        </c:manualLayout>
      </c:layout>
      <c:spPr>
        <a:solidFill>
          <a:sysClr val="window" lastClr="FFFFFF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8.3900160518563277E-2"/>
          <c:y val="3.1484474405459442E-2"/>
          <c:w val="0.90565440046891432"/>
          <c:h val="0.820071479734191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Оперировано</c:v>
                </c:pt>
              </c:strCache>
            </c:strRef>
          </c:tx>
          <c:spPr>
            <a:solidFill>
              <a:srgbClr val="990033"/>
            </a:solidFill>
          </c:spPr>
          <c:dLbls>
            <c:dLbl>
              <c:idx val="0"/>
              <c:layout>
                <c:manualLayout>
                  <c:x val="2.6290250995303398E-3"/>
                  <c:y val="-3.086635926983937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92-4B75-A9BA-C75103EFBA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693426692015807E-2"/>
                  <c:y val="-3.08663592698393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92-4B75-A9BA-C75103EFBA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713</c:v>
                </c:pt>
                <c:pt idx="1">
                  <c:v>622</c:v>
                </c:pt>
                <c:pt idx="2">
                  <c:v>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92-4B75-A9BA-C75103EFBAC3}"/>
            </c:ext>
          </c:extLst>
        </c:ser>
        <c:dLbls/>
        <c:shape val="box"/>
        <c:axId val="134595712"/>
        <c:axId val="134597248"/>
        <c:axId val="0"/>
      </c:bar3DChart>
      <c:catAx>
        <c:axId val="1345957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4597248"/>
        <c:crosses val="autoZero"/>
        <c:auto val="1"/>
        <c:lblAlgn val="ctr"/>
        <c:lblOffset val="100"/>
      </c:catAx>
      <c:valAx>
        <c:axId val="134597248"/>
        <c:scaling>
          <c:orientation val="minMax"/>
          <c:max val="900"/>
          <c:min val="4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595712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Проведено  </a:t>
            </a:r>
          </a:p>
          <a:p>
            <a:pPr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операций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"/>
          <c:y val="1.3550236702363182E-2"/>
        </c:manualLayout>
      </c:layout>
      <c:spPr>
        <a:solidFill>
          <a:sysClr val="window" lastClr="FFFFFF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8.3900160518563277E-2"/>
          <c:y val="3.0831228624714883E-2"/>
          <c:w val="0.91609983948143803"/>
          <c:h val="0.855176548072988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операций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1.3437660365779459E-2"/>
                  <c:y val="-1.355023670236318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C7-45D3-A1FA-11873B33C9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961</c:v>
                </c:pt>
                <c:pt idx="1">
                  <c:v>790</c:v>
                </c:pt>
                <c:pt idx="2">
                  <c:v>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C7-45D3-A1FA-11873B33C9A4}"/>
            </c:ext>
          </c:extLst>
        </c:ser>
        <c:dLbls/>
        <c:shape val="cylinder"/>
        <c:axId val="134885376"/>
        <c:axId val="134886912"/>
        <c:axId val="0"/>
      </c:bar3DChart>
      <c:catAx>
        <c:axId val="13488537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4886912"/>
        <c:crosses val="autoZero"/>
        <c:auto val="1"/>
        <c:lblAlgn val="ctr"/>
        <c:lblOffset val="100"/>
      </c:catAx>
      <c:valAx>
        <c:axId val="134886912"/>
        <c:scaling>
          <c:orientation val="minMax"/>
          <c:max val="1100"/>
          <c:min val="7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885376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881755201802975"/>
          <c:y val="3.6413814493840763E-2"/>
        </c:manualLayout>
      </c:layout>
      <c:txPr>
        <a:bodyPr/>
        <a:lstStyle/>
        <a:p>
          <a:pPr>
            <a:defRPr sz="1800">
              <a:solidFill>
                <a:schemeClr val="accent2">
                  <a:lumMod val="75000"/>
                </a:schemeClr>
              </a:solidFill>
              <a:latin typeface="Bookman Old Style" pitchFamily="18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1586212643039662"/>
          <c:y val="3.0831317684460686E-2"/>
          <c:w val="0.90435684766222757"/>
          <c:h val="0.829249630171227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Летальность, %</c:v>
                </c:pt>
              </c:strCache>
            </c:strRef>
          </c:tx>
          <c:spPr>
            <a:solidFill>
              <a:srgbClr val="7D00D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2.4</c:v>
                </c:pt>
                <c:pt idx="1">
                  <c:v>2.2000000000000002</c:v>
                </c:pt>
                <c:pt idx="2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FC-4405-9BCB-F5F289B5A0E0}"/>
            </c:ext>
          </c:extLst>
        </c:ser>
        <c:dLbls/>
        <c:shape val="pyramid"/>
        <c:axId val="135047424"/>
        <c:axId val="135053312"/>
        <c:axId val="0"/>
      </c:bar3DChart>
      <c:catAx>
        <c:axId val="13504742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5053312"/>
        <c:crosses val="autoZero"/>
        <c:auto val="1"/>
        <c:lblAlgn val="ctr"/>
        <c:lblOffset val="100"/>
      </c:catAx>
      <c:valAx>
        <c:axId val="135053312"/>
        <c:scaling>
          <c:orientation val="minMax"/>
          <c:max val="4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047424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Умерло, </a:t>
            </a:r>
          </a:p>
          <a:p>
            <a:pPr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чел.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3735946550601133"/>
          <c:y val="0.1042293911787579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0114987223641821E-2"/>
          <c:y val="0.22042828574602852"/>
          <c:w val="0.90988501277635814"/>
          <c:h val="0.606603085768247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умерших 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dLbls>
            <c:dLbl>
              <c:idx val="0"/>
              <c:layout>
                <c:manualLayout>
                  <c:x val="2.0874117435227591E-2"/>
                  <c:y val="-1.780203892006826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3-4772-8342-2A126EA2CD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48210735205712E-2"/>
                  <c:y val="-1.780203892006828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3-4772-8342-2A126EA2CD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4509920353691E-2"/>
                  <c:y val="2.61287907641925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3-4772-8342-2A126EA2CD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3-4772-8342-2A126EA2CDC1}"/>
            </c:ext>
          </c:extLst>
        </c:ser>
        <c:dLbls/>
        <c:shape val="cone"/>
        <c:axId val="135284224"/>
        <c:axId val="135285760"/>
        <c:axId val="0"/>
      </c:bar3DChart>
      <c:catAx>
        <c:axId val="13528422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5285760"/>
        <c:crosses val="autoZero"/>
        <c:auto val="1"/>
        <c:lblAlgn val="ctr"/>
        <c:lblOffset val="100"/>
      </c:catAx>
      <c:valAx>
        <c:axId val="135285760"/>
        <c:scaling>
          <c:orientation val="minMax"/>
          <c:max val="45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284224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Госпитализированочел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5.6788515734513365E-2"/>
          <c:y val="5.4790277346195682E-2"/>
        </c:manualLayout>
      </c:layout>
      <c:overlay val="1"/>
      <c:spPr>
        <a:noFill/>
      </c:spPr>
    </c:title>
    <c:view3D>
      <c:rAngAx val="1"/>
    </c:view3D>
    <c:plotArea>
      <c:layout>
        <c:manualLayout>
          <c:layoutTarget val="inner"/>
          <c:xMode val="edge"/>
          <c:yMode val="edge"/>
          <c:x val="0.10954588379069002"/>
          <c:y val="0.22386129193529541"/>
          <c:w val="0.89045411620931003"/>
          <c:h val="0.611012348033799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Госпитализировано с  ДТП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0"/>
                  <c:y val="-2.11643150761026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0C-41E7-B08C-98F284D15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225496017684118E-3"/>
                  <c:y val="-2.821908676813687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0C-41E7-B08C-98F284D15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408498672561319E-3"/>
                  <c:y val="-2.821908676813683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0C-41E7-B08C-98F284D15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</c:v>
                </c:pt>
                <c:pt idx="1">
                  <c:v>160</c:v>
                </c:pt>
                <c:pt idx="2">
                  <c:v>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0C-41E7-B08C-98F284D15C36}"/>
            </c:ext>
          </c:extLst>
        </c:ser>
        <c:dLbls/>
        <c:shape val="cylinder"/>
        <c:axId val="135398528"/>
        <c:axId val="135400064"/>
        <c:axId val="0"/>
      </c:bar3DChart>
      <c:catAx>
        <c:axId val="135398528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5400064"/>
        <c:crosses val="autoZero"/>
        <c:auto val="1"/>
        <c:lblAlgn val="ctr"/>
        <c:lblOffset val="100"/>
      </c:catAx>
      <c:valAx>
        <c:axId val="135400064"/>
        <c:scaling>
          <c:orientation val="minMax"/>
          <c:max val="220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5398528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02947425776224"/>
          <c:y val="5.1558968834686483E-2"/>
          <c:w val="0.8700174978127736"/>
          <c:h val="0.8431732650045976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Стационарная</c:v>
                </c:pt>
              </c:strCache>
            </c:strRef>
          </c:tx>
          <c:spPr>
            <a:solidFill>
              <a:srgbClr val="308298"/>
            </a:solidFill>
          </c:spPr>
          <c:dLbls>
            <c:dLbl>
              <c:idx val="0"/>
              <c:layout>
                <c:manualLayout>
                  <c:x val="-3.890499094871815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968330316239403E-3"/>
                  <c:y val="-8.930090749410403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936660632478784E-3"/>
                  <c:y val="4.465045374705167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27520</c:v>
                </c:pt>
                <c:pt idx="1">
                  <c:v>27290</c:v>
                </c:pt>
                <c:pt idx="2">
                  <c:v>27499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Амбулаторная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5936660632478784E-3"/>
                  <c:y val="-1.11626134367630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873831829142361E-3"/>
                  <c:y val="-1.6744095944332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0367577622094264E-2"/>
                      <c:h val="5.699630420811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5936660632478784E-3"/>
                  <c:y val="6.697568062057760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40158</c:v>
                </c:pt>
                <c:pt idx="1">
                  <c:v>34955</c:v>
                </c:pt>
                <c:pt idx="2">
                  <c:v>33890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08-4CA5-AB36-493D5097E7F5}"/>
            </c:ext>
          </c:extLst>
        </c:ser>
        <c:dLbls/>
        <c:shape val="box"/>
        <c:axId val="110212224"/>
        <c:axId val="110213760"/>
        <c:axId val="0"/>
      </c:bar3DChart>
      <c:catAx>
        <c:axId val="11021222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213760"/>
        <c:crosses val="autoZero"/>
        <c:auto val="1"/>
        <c:lblAlgn val="ctr"/>
        <c:lblOffset val="100"/>
      </c:catAx>
      <c:valAx>
        <c:axId val="110213760"/>
        <c:scaling>
          <c:orientation val="minMax"/>
          <c:max val="70000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0212224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11433838863077128"/>
          <c:y val="3.6737479239296898E-2"/>
          <c:w val="0.72062917417190464"/>
          <c:h val="9.2672895697946567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Умерло</a:t>
            </a:r>
            <a:r>
              <a:rPr lang="ru-RU" baseline="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ДТП, </a:t>
            </a:r>
          </a:p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чел.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2012943006332642"/>
          <c:y val="3.2233260631859466E-4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0114987223641821E-2"/>
          <c:y val="0.20720066191475775"/>
          <c:w val="0.90988501277635814"/>
          <c:h val="0.619830983691871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умерших от ДТП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dLbls>
            <c:dLbl>
              <c:idx val="0"/>
              <c:layout>
                <c:manualLayout>
                  <c:x val="2.0874117435227591E-2"/>
                  <c:y val="-1.780203892006826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75-43CF-86ED-0ED8FE8AB0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48210735205712E-2"/>
                  <c:y val="-1.780203892006828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75-43CF-86ED-0ED8FE8AB0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4509920353691E-2"/>
                  <c:y val="2.61287907641925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75-43CF-86ED-0ED8FE8AB0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75-43CF-86ED-0ED8FE8AB033}"/>
            </c:ext>
          </c:extLst>
        </c:ser>
        <c:dLbls/>
        <c:shape val="cone"/>
        <c:axId val="135569792"/>
        <c:axId val="135571328"/>
        <c:axId val="0"/>
      </c:bar3DChart>
      <c:catAx>
        <c:axId val="13556979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5571328"/>
        <c:crosses val="autoZero"/>
        <c:auto val="1"/>
        <c:lblAlgn val="ctr"/>
        <c:lblOffset val="100"/>
      </c:catAx>
      <c:valAx>
        <c:axId val="135571328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569792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Летальность 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ДТП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1152019341281699"/>
          <c:y val="7.501266796914189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84300440149127"/>
          <c:y val="0.2119674390533188"/>
          <c:w val="0.90435684766222757"/>
          <c:h val="0.621665535661202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 от ДТП, %</c:v>
                </c:pt>
              </c:strCache>
            </c:strRef>
          </c:tx>
          <c:spPr>
            <a:solidFill>
              <a:srgbClr val="7D00D2"/>
            </a:solidFill>
          </c:spPr>
          <c:dLbls>
            <c:dLbl>
              <c:idx val="2"/>
              <c:layout>
                <c:manualLayout>
                  <c:x val="1.5719611638948989E-2"/>
                  <c:y val="5.024286689754649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48-485C-BCE5-31D219B370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</c:v>
                </c:pt>
                <c:pt idx="1">
                  <c:v>2.4</c:v>
                </c:pt>
                <c:pt idx="2" formatCode="General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8-485C-BCE5-31D219B3700F}"/>
            </c:ext>
          </c:extLst>
        </c:ser>
        <c:dLbls/>
        <c:shape val="pyramid"/>
        <c:axId val="135162880"/>
        <c:axId val="135181056"/>
        <c:axId val="0"/>
      </c:bar3DChart>
      <c:catAx>
        <c:axId val="13516288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5181056"/>
        <c:crosses val="autoZero"/>
        <c:auto val="1"/>
        <c:lblAlgn val="ctr"/>
        <c:lblOffset val="100"/>
      </c:catAx>
      <c:valAx>
        <c:axId val="135181056"/>
        <c:scaling>
          <c:orientation val="minMax"/>
          <c:max val="5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162880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Проведено  операций при ДТП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3.2218113331322976E-2"/>
          <c:y val="4.0650710107089545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3900160518563277E-2"/>
          <c:y val="0.22505129351413142"/>
          <c:w val="0.91609983948143803"/>
          <c:h val="0.617306817547307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операций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</c:v>
                </c:pt>
                <c:pt idx="1">
                  <c:v>124</c:v>
                </c:pt>
                <c:pt idx="2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E8-4634-A708-D8B33FA5D908}"/>
            </c:ext>
          </c:extLst>
        </c:ser>
        <c:dLbls/>
        <c:shape val="cylinder"/>
        <c:axId val="135706112"/>
        <c:axId val="135707648"/>
        <c:axId val="0"/>
      </c:bar3DChart>
      <c:catAx>
        <c:axId val="1357061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135707648"/>
        <c:crosses val="autoZero"/>
        <c:auto val="1"/>
        <c:lblAlgn val="ctr"/>
        <c:lblOffset val="100"/>
      </c:catAx>
      <c:valAx>
        <c:axId val="135707648"/>
        <c:scaling>
          <c:orientation val="minMax"/>
          <c:max val="145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706112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Обратилось человек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5.6788515734513365E-2"/>
          <c:y val="5.4790277346195682E-2"/>
        </c:manualLayout>
      </c:layout>
      <c:overlay val="1"/>
      <c:spPr>
        <a:noFill/>
      </c:spPr>
    </c:title>
    <c:view3D>
      <c:rAngAx val="1"/>
    </c:view3D>
    <c:plotArea>
      <c:layout>
        <c:manualLayout>
          <c:layoutTarget val="inner"/>
          <c:xMode val="edge"/>
          <c:yMode val="edge"/>
          <c:x val="0.10954588379069002"/>
          <c:y val="0.22386129193529541"/>
          <c:w val="0.89045411620931003"/>
          <c:h val="0.611012348033799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Госпитализировано с  ДТП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0"/>
                  <c:y val="-2.11643150761026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0C-41E7-B08C-98F284D15C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225496017684118E-3"/>
                  <c:y val="-2.821908676813687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0C-41E7-B08C-98F284D15C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408498672561319E-3"/>
                  <c:y val="-2.821908676813683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0C-41E7-B08C-98F284D15C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январь-февраль 2018г.</c:v>
                </c:pt>
                <c:pt idx="1">
                  <c:v>январь-февраль 2019г.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</c:v>
                </c:pt>
                <c:pt idx="1">
                  <c:v>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0C-41E7-B08C-98F284D15C36}"/>
            </c:ext>
          </c:extLst>
        </c:ser>
        <c:dLbls/>
        <c:shape val="cylinder"/>
        <c:axId val="135816704"/>
        <c:axId val="135818240"/>
        <c:axId val="0"/>
      </c:bar3DChart>
      <c:catAx>
        <c:axId val="135816704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5818240"/>
        <c:crosses val="autoZero"/>
        <c:auto val="1"/>
        <c:lblAlgn val="ctr"/>
        <c:lblOffset val="100"/>
      </c:catAx>
      <c:valAx>
        <c:axId val="135818240"/>
        <c:scaling>
          <c:orientation val="minMax"/>
          <c:max val="220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5816704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Умерло</a:t>
            </a:r>
            <a:r>
              <a:rPr lang="ru-RU" baseline="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ДТП, </a:t>
            </a:r>
          </a:p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чел.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2012943006332642"/>
          <c:y val="3.2233260631859466E-4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0114987223641821E-2"/>
          <c:y val="0.20720066191475775"/>
          <c:w val="0.90988501277635814"/>
          <c:h val="0.619830983691871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умерших от ДТП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dLbls>
            <c:dLbl>
              <c:idx val="0"/>
              <c:layout>
                <c:manualLayout>
                  <c:x val="2.0874117435227591E-2"/>
                  <c:y val="-1.780203892006826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75-43CF-86ED-0ED8FE8AB0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48210735205712E-2"/>
                  <c:y val="-1.780203892006828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75-43CF-86ED-0ED8FE8AB0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24509920353691E-2"/>
                  <c:y val="2.61287907641925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75-43CF-86ED-0ED8FE8AB0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январь-февраль 2018г.</c:v>
                </c:pt>
                <c:pt idx="1">
                  <c:v>январь-февраль 2019г.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75-43CF-86ED-0ED8FE8AB033}"/>
            </c:ext>
          </c:extLst>
        </c:ser>
        <c:dLbls/>
        <c:shape val="cone"/>
        <c:axId val="135983872"/>
        <c:axId val="135985408"/>
        <c:axId val="0"/>
      </c:bar3DChart>
      <c:catAx>
        <c:axId val="13598387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5985408"/>
        <c:crosses val="autoZero"/>
        <c:auto val="1"/>
        <c:lblAlgn val="ctr"/>
        <c:lblOffset val="100"/>
      </c:catAx>
      <c:valAx>
        <c:axId val="135985408"/>
        <c:scaling>
          <c:orientation val="minMax"/>
          <c:max val="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983872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Летальность 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ДТП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1152019341281699"/>
          <c:y val="7.501266796914189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84300440149127"/>
          <c:y val="0.2119674390533188"/>
          <c:w val="0.90435684766222757"/>
          <c:h val="0.621665535661202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 от ДТП, %</c:v>
                </c:pt>
              </c:strCache>
            </c:strRef>
          </c:tx>
          <c:spPr>
            <a:solidFill>
              <a:srgbClr val="7D00D2"/>
            </a:solidFill>
          </c:spPr>
          <c:dLbls>
            <c:dLbl>
              <c:idx val="2"/>
              <c:layout>
                <c:manualLayout>
                  <c:x val="1.5719611638948989E-2"/>
                  <c:y val="5.024286689754649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48-485C-BCE5-31D219B370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январь-февраль 2018г.</c:v>
                </c:pt>
                <c:pt idx="1">
                  <c:v>январь-февраль 2019г.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4.7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8-485C-BCE5-31D219B3700F}"/>
            </c:ext>
          </c:extLst>
        </c:ser>
        <c:dLbls/>
        <c:shape val="pyramid"/>
        <c:axId val="135961600"/>
        <c:axId val="136192768"/>
        <c:axId val="0"/>
      </c:bar3DChart>
      <c:catAx>
        <c:axId val="13596160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6192768"/>
        <c:crosses val="autoZero"/>
        <c:auto val="1"/>
        <c:lblAlgn val="ctr"/>
        <c:lblOffset val="100"/>
      </c:catAx>
      <c:valAx>
        <c:axId val="136192768"/>
        <c:scaling>
          <c:orientation val="minMax"/>
          <c:max val="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5961600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8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Госпитализировано,чел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8.2609339702995957E-2"/>
          <c:y val="5.420094680945272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3900160518563277E-2"/>
          <c:y val="0.22505129351413142"/>
          <c:w val="0.91609983948143803"/>
          <c:h val="0.617306817547307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операций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январь-февраль 2018г.</c:v>
                </c:pt>
                <c:pt idx="1">
                  <c:v>январь-февраль 2019г.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E8-4634-A708-D8B33FA5D908}"/>
            </c:ext>
          </c:extLst>
        </c:ser>
        <c:dLbls/>
        <c:shape val="cylinder"/>
        <c:axId val="136234112"/>
        <c:axId val="136235648"/>
        <c:axId val="0"/>
      </c:bar3DChart>
      <c:catAx>
        <c:axId val="1362341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6235648"/>
        <c:crosses val="autoZero"/>
        <c:auto val="1"/>
        <c:lblAlgn val="ctr"/>
        <c:lblOffset val="100"/>
      </c:catAx>
      <c:valAx>
        <c:axId val="136235648"/>
        <c:scaling>
          <c:orientation val="minMax"/>
          <c:max val="100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6234112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741941586070064"/>
          <c:y val="0.13806569253738682"/>
        </c:manualLayout>
      </c:layout>
      <c:txPr>
        <a:bodyPr/>
        <a:lstStyle/>
        <a:p>
          <a:pPr>
            <a:defRPr>
              <a:solidFill>
                <a:srgbClr val="3333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7.7814927470521475E-2"/>
          <c:y val="4.0035367256528932E-2"/>
          <c:w val="0.90660178148373904"/>
          <c:h val="0.764681792853739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БСМП</c:v>
                </c:pt>
              </c:strCache>
            </c:strRef>
          </c:tx>
          <c:spPr>
            <a:solidFill>
              <a:srgbClr val="3333FF"/>
            </a:solidFill>
          </c:spPr>
          <c:dPt>
            <c:idx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3B-4E87-9F73-4689954C980D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1222</c:v>
                </c:pt>
                <c:pt idx="1">
                  <c:v>1233</c:v>
                </c:pt>
                <c:pt idx="2">
                  <c:v>1276</c:v>
                </c:pt>
                <c:pt idx="3">
                  <c:v>1301</c:v>
                </c:pt>
                <c:pt idx="4">
                  <c:v>1480</c:v>
                </c:pt>
                <c:pt idx="5">
                  <c:v>1516</c:v>
                </c:pt>
                <c:pt idx="6">
                  <c:v>1515</c:v>
                </c:pt>
                <c:pt idx="7">
                  <c:v>1442</c:v>
                </c:pt>
                <c:pt idx="8">
                  <c:v>1221</c:v>
                </c:pt>
                <c:pt idx="9">
                  <c:v>1352</c:v>
                </c:pt>
                <c:pt idx="10">
                  <c:v>1363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3B-4E87-9F73-4689954C980D}"/>
            </c:ext>
          </c:extLst>
        </c:ser>
        <c:dLbls/>
        <c:shape val="cylinder"/>
        <c:axId val="137817088"/>
        <c:axId val="138232192"/>
        <c:axId val="0"/>
      </c:bar3DChart>
      <c:catAx>
        <c:axId val="13781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38232192"/>
        <c:crosses val="autoZero"/>
        <c:auto val="1"/>
        <c:lblAlgn val="ctr"/>
        <c:lblOffset val="100"/>
      </c:catAx>
      <c:valAx>
        <c:axId val="138232192"/>
        <c:scaling>
          <c:orientation val="minMax"/>
          <c:max val="165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81708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8264212600317202E-2"/>
          <c:y val="0.10286901167220064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>
              <a:solidFill>
                <a:srgbClr val="FF5050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49"/>
          <c:y val="0.10904949532736401"/>
          <c:w val="0.88276811835721958"/>
          <c:h val="0.7359822674083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FF7C80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1817</c:v>
                </c:pt>
                <c:pt idx="1">
                  <c:v>3747</c:v>
                </c:pt>
                <c:pt idx="2">
                  <c:v>3885</c:v>
                </c:pt>
                <c:pt idx="3">
                  <c:v>4916</c:v>
                </c:pt>
                <c:pt idx="4">
                  <c:v>5171</c:v>
                </c:pt>
                <c:pt idx="5">
                  <c:v>5191</c:v>
                </c:pt>
                <c:pt idx="6">
                  <c:v>5506</c:v>
                </c:pt>
                <c:pt idx="7">
                  <c:v>5276</c:v>
                </c:pt>
                <c:pt idx="8">
                  <c:v>5484</c:v>
                </c:pt>
                <c:pt idx="9">
                  <c:v>5859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58-429D-8627-C0AAFCAD07EC}"/>
            </c:ext>
          </c:extLst>
        </c:ser>
        <c:dLbls/>
        <c:shape val="box"/>
        <c:axId val="138171136"/>
        <c:axId val="138172672"/>
        <c:axId val="0"/>
      </c:bar3DChart>
      <c:catAx>
        <c:axId val="138171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38172672"/>
        <c:crosses val="autoZero"/>
        <c:auto val="1"/>
        <c:lblAlgn val="ctr"/>
        <c:lblOffset val="100"/>
      </c:catAx>
      <c:valAx>
        <c:axId val="138172672"/>
        <c:scaling>
          <c:orientation val="minMax"/>
          <c:max val="6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171136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2883418594144003E-2"/>
          <c:y val="6.2332817721108E-3"/>
        </c:manualLayout>
      </c:layout>
      <c:txPr>
        <a:bodyPr/>
        <a:lstStyle/>
        <a:p>
          <a:pPr>
            <a:defRPr sz="16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5.6281851349841393E-2"/>
          <c:y val="3.3286899746181988E-3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0D-44A0-8BCD-93914E945547}"/>
              </c:ext>
            </c:extLst>
          </c:dPt>
          <c:dPt>
            <c:idx val="1"/>
            <c:spPr>
              <a:solidFill>
                <a:srgbClr val="ABFFFF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0D-44A0-8BCD-93914E945547}"/>
              </c:ext>
            </c:extLst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0D-44A0-8BCD-93914E94554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6.452251516962286E-2"/>
                  <c:y val="7.8583148880893558E-2"/>
                </c:manualLayout>
              </c:layout>
              <c:spPr>
                <a:solidFill>
                  <a:srgbClr val="AB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0D-44A0-8BCD-93914E94554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396605403632414"/>
                  <c:y val="7.042273076798998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0D-44A0-8BCD-93914E9455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923</c:v>
                </c:pt>
                <c:pt idx="1">
                  <c:v>295</c:v>
                </c:pt>
                <c:pt idx="2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0D-44A0-8BCD-93914E945547}"/>
            </c:ext>
          </c:extLst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202947425776224"/>
          <c:y val="0.16662343204972621"/>
          <c:w val="0.73119557597048712"/>
          <c:h val="0.728108779567828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08298"/>
            </a:solidFill>
          </c:spPr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244059050128258"/>
                  <c:y val="8.6875290371776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81776174529359"/>
                      <c:h val="0.224269588732565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908951726452158"/>
                  <c:y val="-7.687403419822042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956017358615475"/>
                      <c:h val="0.246917009221197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936660632478784E-3"/>
                  <c:y val="4.4650453747051679E-3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27520</c:v>
                </c:pt>
                <c:pt idx="1">
                  <c:v>40158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0811337320544639"/>
          <c:y val="3.993424477382948E-2"/>
        </c:manualLayout>
      </c:layout>
      <c:txPr>
        <a:bodyPr/>
        <a:lstStyle/>
        <a:p>
          <a:pPr>
            <a:defRPr sz="16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923E-2"/>
          <c:y val="0.11186345725179471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71-4AAC-9B39-3B660980ECA3}"/>
              </c:ext>
            </c:extLst>
          </c:dPt>
          <c:dPt>
            <c:idx val="1"/>
            <c:spPr>
              <a:solidFill>
                <a:srgbClr val="ABFFFF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71-4AAC-9B39-3B660980ECA3}"/>
              </c:ext>
            </c:extLst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71-4AAC-9B39-3B660980ECA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4898383204335341"/>
                  <c:y val="4.5034658483794086E-2"/>
                </c:manualLayout>
              </c:layout>
              <c:spPr>
                <a:solidFill>
                  <a:srgbClr val="AB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71-4AAC-9B39-3B660980EC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509337024018607"/>
                  <c:y val="5.30343022733398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471-4AAC-9B39-3B660980EC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1016</c:v>
                </c:pt>
                <c:pt idx="1">
                  <c:v>256</c:v>
                </c:pt>
                <c:pt idx="2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71-4AAC-9B39-3B660980ECA3}"/>
            </c:ext>
          </c:extLst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1.1967624512309117E-3"/>
          <c:y val="0"/>
        </c:manualLayout>
      </c:layout>
      <c:txPr>
        <a:bodyPr/>
        <a:lstStyle/>
        <a:p>
          <a:pPr>
            <a:defRPr sz="16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5456550579347403E-3"/>
          <c:y val="3.3286899746181988E-3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63-497A-AA2A-56E42684DF2A}"/>
              </c:ext>
            </c:extLst>
          </c:dPt>
          <c:dPt>
            <c:idx val="1"/>
            <c:spPr>
              <a:solidFill>
                <a:srgbClr val="ABFFFF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63-497A-AA2A-56E42684DF2A}"/>
              </c:ext>
            </c:extLst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63-497A-AA2A-56E42684DF2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4610182201977537"/>
                  <c:y val="8.5970568857681798E-2"/>
                </c:manualLayout>
              </c:layout>
              <c:spPr>
                <a:solidFill>
                  <a:srgbClr val="AB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63-497A-AA2A-56E42684DF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099763424978913E-2"/>
                  <c:y val="1.005180458660122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63-497A-AA2A-56E42684DF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845</c:v>
                </c:pt>
                <c:pt idx="1">
                  <c:v>232</c:v>
                </c:pt>
                <c:pt idx="2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63-497A-AA2A-56E42684DF2A}"/>
            </c:ext>
          </c:extLst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rgbClr val="0000FF"/>
                </a:solidFill>
              </a:defRPr>
            </a:pPr>
            <a:r>
              <a:rPr lang="ru-RU" sz="1600" dirty="0" smtClean="0"/>
              <a:t>2017</a:t>
            </a:r>
            <a:endParaRPr lang="ru-RU" sz="1600" dirty="0"/>
          </a:p>
        </c:rich>
      </c:tx>
      <c:layout>
        <c:manualLayout>
          <c:xMode val="edge"/>
          <c:yMode val="edge"/>
          <c:x val="5.3790351164240184E-2"/>
          <c:y val="7.9313965114987367E-2"/>
        </c:manualLayout>
      </c:layout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6.6259637994641171E-2"/>
          <c:y val="0.11891845350516597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БСМП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37-4ACF-A354-DE7108E8F361}"/>
              </c:ext>
            </c:extLst>
          </c:dPt>
          <c:dPt>
            <c:idx val="1"/>
            <c:spPr>
              <a:solidFill>
                <a:srgbClr val="ABFFFF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37-4ACF-A354-DE7108E8F361}"/>
              </c:ext>
            </c:extLst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37-4ACF-A354-DE7108E8F36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4632950120452418"/>
                  <c:y val="5.5791578713476314E-2"/>
                </c:manualLayout>
              </c:layout>
              <c:spPr>
                <a:solidFill>
                  <a:srgbClr val="AB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37-4ACF-A354-DE7108E8F36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906723973914123E-2"/>
                  <c:y val="2.0255527163648483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37-4ACF-A354-DE7108E8F3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936</c:v>
                </c:pt>
                <c:pt idx="1">
                  <c:v>248</c:v>
                </c:pt>
                <c:pt idx="2">
                  <c:v>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37-4ACF-A354-DE7108E8F361}"/>
            </c:ext>
          </c:extLst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perspective val="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817229848326779"/>
          <c:y val="5.3561601443563749E-2"/>
          <c:w val="0.89182770151673241"/>
          <c:h val="0.820750437910919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dPt>
            <c:idx val="2"/>
            <c:spPr>
              <a:solidFill>
                <a:srgbClr val="FF0000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БСМП</c:v>
                </c:pt>
                <c:pt idx="1">
                  <c:v>ИТОГО по РБ</c:v>
                </c:pt>
                <c:pt idx="2">
                  <c:v>ЦП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31.4</c:v>
                </c:pt>
                <c:pt idx="1">
                  <c:v>27.8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12-4E3D-83C0-3A6507A3F7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noFill/>
            </a:ln>
          </c:spPr>
          <c:dPt>
            <c:idx val="2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12-4E3D-83C0-3A6507A3F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БСМП</c:v>
                </c:pt>
                <c:pt idx="1">
                  <c:v>ИТОГО по РБ</c:v>
                </c:pt>
                <c:pt idx="2">
                  <c:v>ЦП 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31.4</c:v>
                </c:pt>
                <c:pt idx="1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12-4E3D-83C0-3A6507A3F7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БСМП</c:v>
                </c:pt>
                <c:pt idx="1">
                  <c:v>ИТОГО по РБ</c:v>
                </c:pt>
                <c:pt idx="2">
                  <c:v>ЦП 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</c:v>
                </c:pt>
                <c:pt idx="1">
                  <c:v>36.700000000000003</c:v>
                </c:pt>
              </c:numCache>
            </c:numRef>
          </c:val>
        </c:ser>
        <c:dLbls>
          <c:showVal val="1"/>
        </c:dLbls>
        <c:shape val="cylinder"/>
        <c:axId val="139019008"/>
        <c:axId val="139020544"/>
        <c:axId val="0"/>
      </c:bar3DChart>
      <c:catAx>
        <c:axId val="139019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020544"/>
        <c:crosses val="autoZero"/>
        <c:auto val="1"/>
        <c:lblAlgn val="ctr"/>
        <c:lblOffset val="100"/>
      </c:catAx>
      <c:valAx>
        <c:axId val="139020544"/>
        <c:scaling>
          <c:orientation val="minMax"/>
          <c:max val="45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9019008"/>
        <c:crosses val="autoZero"/>
        <c:crossBetween val="between"/>
        <c:majorUnit val="170"/>
      </c:valAx>
    </c:plotArea>
    <c:legend>
      <c:legendPos val="t"/>
      <c:layout>
        <c:manualLayout>
          <c:xMode val="edge"/>
          <c:yMode val="edge"/>
          <c:x val="0.48126684654040047"/>
          <c:y val="3.9954850669182577E-2"/>
          <c:w val="0.22379275602641285"/>
          <c:h val="9.1024001224862816E-2"/>
        </c:manualLayout>
      </c:layout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57610132980287E-2"/>
          <c:y val="4.7886354506321477E-2"/>
          <c:w val="0.92642389867019825"/>
          <c:h val="0.7359822674083216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ln w="50800" cmpd="sng">
              <a:solidFill>
                <a:srgbClr val="990099"/>
              </a:solidFill>
            </a:ln>
          </c:spPr>
          <c:marker>
            <c:symbol val="circle"/>
            <c:size val="15"/>
            <c:spPr>
              <a:solidFill>
                <a:srgbClr val="CC0099"/>
              </a:solidFill>
              <a:ln w="25400">
                <a:solidFill>
                  <a:srgbClr val="00EE00"/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1.5</c:v>
                </c:pt>
                <c:pt idx="1">
                  <c:v>1.4</c:v>
                </c:pt>
                <c:pt idx="2">
                  <c:v>3.2</c:v>
                </c:pt>
                <c:pt idx="3">
                  <c:v>3.1</c:v>
                </c:pt>
                <c:pt idx="4">
                  <c:v>2.9</c:v>
                </c:pt>
                <c:pt idx="5">
                  <c:v>2.2999999999999998</c:v>
                </c:pt>
                <c:pt idx="6">
                  <c:v>3.2</c:v>
                </c:pt>
                <c:pt idx="7">
                  <c:v>4.2</c:v>
                </c:pt>
                <c:pt idx="8">
                  <c:v>4.9000000000000004</c:v>
                </c:pt>
                <c:pt idx="9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3-4699-8FE4-17BA98086B3E}"/>
            </c:ext>
          </c:extLst>
        </c:ser>
        <c:dLbls/>
        <c:marker val="1"/>
        <c:axId val="139043968"/>
        <c:axId val="139045504"/>
      </c:lineChart>
      <c:catAx>
        <c:axId val="13904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39045504"/>
        <c:crosses val="autoZero"/>
        <c:auto val="1"/>
        <c:lblAlgn val="ctr"/>
        <c:lblOffset val="100"/>
      </c:catAx>
      <c:valAx>
        <c:axId val="139045504"/>
        <c:scaling>
          <c:orientation val="minMax"/>
          <c:max val="6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9043968"/>
        <c:crosses val="autoZero"/>
        <c:crossBetween val="between"/>
        <c:majorUnit val="10000"/>
      </c:valAx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752977358730004E-2"/>
          <c:y val="1.9299241575411706E-2"/>
          <c:w val="0.9705047733469736"/>
          <c:h val="0.574343763757755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ysClr val="window" lastClr="FFFFFF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ysClr val="window" lastClr="FFFFFF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ЦП мониторинга ↓ смертности 2018</c:v>
                </c:pt>
                <c:pt idx="1">
                  <c:v>БСМП</c:v>
                </c:pt>
                <c:pt idx="2">
                  <c:v>ГКБ 21</c:v>
                </c:pt>
                <c:pt idx="3">
                  <c:v>Стерлитамак</c:v>
                </c:pt>
                <c:pt idx="4">
                  <c:v>РКБ Куватова</c:v>
                </c:pt>
                <c:pt idx="5">
                  <c:v>ИТОГО по РСЦ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2.6</c:v>
                </c:pt>
                <c:pt idx="3">
                  <c:v>2.1</c:v>
                </c:pt>
                <c:pt idx="4">
                  <c:v>0</c:v>
                </c:pt>
                <c:pt idx="5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39-42EF-AF60-E341FEACBC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08298"/>
            </a:solidFill>
            <a:ln>
              <a:solidFill>
                <a:sysClr val="window" lastClr="FFFFFF"/>
              </a:solidFill>
            </a:ln>
          </c:spPr>
          <c:dPt>
            <c:idx val="0"/>
            <c:spPr>
              <a:solidFill>
                <a:srgbClr val="308298"/>
              </a:solidFill>
              <a:ln w="28575">
                <a:solidFill>
                  <a:sysClr val="window" lastClr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E39-42EF-AF60-E341FEACBCDE}"/>
              </c:ext>
            </c:extLst>
          </c:dPt>
          <c:dLbls>
            <c:dLbl>
              <c:idx val="0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 u="sng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ЦП мониторинга ↓ смертности 2018</c:v>
                </c:pt>
                <c:pt idx="1">
                  <c:v>БСМП</c:v>
                </c:pt>
                <c:pt idx="2">
                  <c:v>ГКБ 21</c:v>
                </c:pt>
                <c:pt idx="3">
                  <c:v>Стерлитамак</c:v>
                </c:pt>
                <c:pt idx="4">
                  <c:v>РКБ Куватова</c:v>
                </c:pt>
                <c:pt idx="5">
                  <c:v>ИТОГО по РСЦ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7.5</c:v>
                </c:pt>
                <c:pt idx="2">
                  <c:v>3.1</c:v>
                </c:pt>
                <c:pt idx="3">
                  <c:v>1.7</c:v>
                </c:pt>
                <c:pt idx="4">
                  <c:v>1.9000000000000001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39-42EF-AF60-E341FEACBC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E5260"/>
            </a:solidFill>
            <a:ln>
              <a:solidFill>
                <a:sysClr val="window" lastClr="FFFFFF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ЦП мониторинга ↓ смертности 2018</c:v>
                </c:pt>
                <c:pt idx="1">
                  <c:v>БСМП</c:v>
                </c:pt>
                <c:pt idx="2">
                  <c:v>ГКБ 21</c:v>
                </c:pt>
                <c:pt idx="3">
                  <c:v>Стерлитамак</c:v>
                </c:pt>
                <c:pt idx="4">
                  <c:v>РКБ Куватова</c:v>
                </c:pt>
                <c:pt idx="5">
                  <c:v>ИТОГО по РСЦ РБ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7.6</c:v>
                </c:pt>
                <c:pt idx="2">
                  <c:v>2.2000000000000002</c:v>
                </c:pt>
                <c:pt idx="3">
                  <c:v>2.4</c:v>
                </c:pt>
                <c:pt idx="4">
                  <c:v>1.8</c:v>
                </c:pt>
                <c:pt idx="5">
                  <c:v>3.7</c:v>
                </c:pt>
              </c:numCache>
            </c:numRef>
          </c:val>
        </c:ser>
        <c:dLbls/>
        <c:axId val="139418240"/>
        <c:axId val="139432320"/>
      </c:barChart>
      <c:catAx>
        <c:axId val="13941824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600" b="1"/>
            </a:pPr>
            <a:endParaRPr lang="ru-RU"/>
          </a:p>
        </c:txPr>
        <c:crossAx val="139432320"/>
        <c:crosses val="autoZero"/>
        <c:auto val="1"/>
        <c:lblAlgn val="ctr"/>
        <c:lblOffset val="100"/>
      </c:catAx>
      <c:valAx>
        <c:axId val="139432320"/>
        <c:scaling>
          <c:orientation val="minMax"/>
          <c:max val="9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9418240"/>
        <c:crosses val="autoZero"/>
        <c:crossBetween val="between"/>
        <c:majorUnit val="100"/>
        <c:minorUnit val="5"/>
      </c:valAx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645357246938536"/>
          <c:y val="5.2999786886211396E-2"/>
          <c:w val="0.25407190769501881"/>
          <c:h val="0.1001408040396195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386893519767682"/>
          <c:y val="2.8038551272080844E-3"/>
        </c:manualLayout>
      </c:layout>
      <c:spPr>
        <a:noFill/>
      </c:spPr>
      <c:txPr>
        <a:bodyPr/>
        <a:lstStyle/>
        <a:p>
          <a:pPr>
            <a:defRPr sz="1400">
              <a:solidFill>
                <a:srgbClr val="CC0099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704026083269659"/>
          <c:y val="0.23588781140719839"/>
          <c:w val="0.88276811835721958"/>
          <c:h val="0.587860723808464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Микрохирургические вмешательства при аневризмах артерий головного мозга</c:v>
                </c:pt>
              </c:strCache>
            </c:strRef>
          </c:tx>
          <c:spPr>
            <a:solidFill>
              <a:srgbClr val="CC0099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19</c:v>
                </c:pt>
                <c:pt idx="2">
                  <c:v>29</c:v>
                </c:pt>
                <c:pt idx="3">
                  <c:v>29</c:v>
                </c:pt>
                <c:pt idx="4">
                  <c:v>48</c:v>
                </c:pt>
                <c:pt idx="5">
                  <c:v>31</c:v>
                </c:pt>
                <c:pt idx="6">
                  <c:v>44</c:v>
                </c:pt>
                <c:pt idx="7">
                  <c:v>39</c:v>
                </c:pt>
                <c:pt idx="8">
                  <c:v>51</c:v>
                </c:pt>
                <c:pt idx="9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12-4B73-BC75-9FEF3A38B3EA}"/>
            </c:ext>
          </c:extLst>
        </c:ser>
        <c:dLbls/>
        <c:shape val="cylinder"/>
        <c:axId val="139895552"/>
        <c:axId val="139897088"/>
        <c:axId val="0"/>
      </c:bar3DChart>
      <c:catAx>
        <c:axId val="13989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9897088"/>
        <c:crosses val="autoZero"/>
        <c:auto val="1"/>
        <c:lblAlgn val="ctr"/>
        <c:lblOffset val="100"/>
      </c:catAx>
      <c:valAx>
        <c:axId val="139897088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989555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1688575997002521"/>
          <c:y val="2.1449005666037174E-3"/>
        </c:manualLayout>
      </c:layout>
      <c:txPr>
        <a:bodyPr/>
        <a:lstStyle/>
        <a:p>
          <a:pPr>
            <a:defRPr sz="1400">
              <a:solidFill>
                <a:srgbClr val="3333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970077398807572"/>
          <c:y val="0.17319360348850127"/>
          <c:w val="0.88276811835721958"/>
          <c:h val="0.64005651023760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Ангиопластика с помощью баллона и/или стента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58</c:v>
                </c:pt>
                <c:pt idx="1">
                  <c:v>58</c:v>
                </c:pt>
                <c:pt idx="2">
                  <c:v>94</c:v>
                </c:pt>
                <c:pt idx="3">
                  <c:v>95</c:v>
                </c:pt>
                <c:pt idx="4">
                  <c:v>101</c:v>
                </c:pt>
                <c:pt idx="5">
                  <c:v>94</c:v>
                </c:pt>
                <c:pt idx="6">
                  <c:v>40</c:v>
                </c:pt>
                <c:pt idx="7">
                  <c:v>34</c:v>
                </c:pt>
                <c:pt idx="8">
                  <c:v>35</c:v>
                </c:pt>
                <c:pt idx="9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0-4BEC-9D91-028527B46FD5}"/>
            </c:ext>
          </c:extLst>
        </c:ser>
        <c:dLbls/>
        <c:shape val="box"/>
        <c:axId val="140163712"/>
        <c:axId val="140173696"/>
        <c:axId val="0"/>
      </c:bar3DChart>
      <c:catAx>
        <c:axId val="14016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173696"/>
        <c:crosses val="autoZero"/>
        <c:auto val="1"/>
        <c:lblAlgn val="ctr"/>
        <c:lblOffset val="100"/>
      </c:catAx>
      <c:valAx>
        <c:axId val="140173696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016371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16541190412394"/>
          <c:y val="2.8600425778517111E-2"/>
        </c:manualLayout>
      </c:layout>
      <c:txPr>
        <a:bodyPr/>
        <a:lstStyle/>
        <a:p>
          <a:pPr>
            <a:defRPr sz="1400">
              <a:solidFill>
                <a:srgbClr val="9900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807295921368233"/>
          <c:y val="0.14101811510432802"/>
          <c:w val="0.88276811835721958"/>
          <c:h val="0.64005651023760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Церебральная ангиография</c:v>
                </c:pt>
              </c:strCache>
            </c:strRef>
          </c:tx>
          <c:spPr>
            <a:solidFill>
              <a:srgbClr val="9900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218</c:v>
                </c:pt>
                <c:pt idx="1">
                  <c:v>354</c:v>
                </c:pt>
                <c:pt idx="2">
                  <c:v>526</c:v>
                </c:pt>
                <c:pt idx="3">
                  <c:v>562</c:v>
                </c:pt>
                <c:pt idx="4">
                  <c:v>485</c:v>
                </c:pt>
                <c:pt idx="5">
                  <c:v>441</c:v>
                </c:pt>
                <c:pt idx="6">
                  <c:v>269</c:v>
                </c:pt>
                <c:pt idx="7">
                  <c:v>281</c:v>
                </c:pt>
                <c:pt idx="8">
                  <c:v>275</c:v>
                </c:pt>
                <c:pt idx="9">
                  <c:v>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77-4B1B-90B9-89D6B9AC2A12}"/>
            </c:ext>
          </c:extLst>
        </c:ser>
        <c:dLbls/>
        <c:shape val="cylinder"/>
        <c:axId val="140264192"/>
        <c:axId val="140265728"/>
        <c:axId val="0"/>
      </c:bar3DChart>
      <c:catAx>
        <c:axId val="14026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265728"/>
        <c:crosses val="autoZero"/>
        <c:auto val="1"/>
        <c:lblAlgn val="ctr"/>
        <c:lblOffset val="100"/>
      </c:catAx>
      <c:valAx>
        <c:axId val="140265728"/>
        <c:scaling>
          <c:orientation val="minMax"/>
          <c:max val="650"/>
          <c:min val="1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026419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814015218352646"/>
          <c:y val="0"/>
        </c:manualLayout>
      </c:layout>
      <c:overlay val="1"/>
      <c:txPr>
        <a:bodyPr/>
        <a:lstStyle/>
        <a:p>
          <a:pPr>
            <a:defRPr sz="1200">
              <a:solidFill>
                <a:srgbClr val="0000FF"/>
              </a:solidFill>
            </a:defRPr>
          </a:pPr>
          <a:endParaRPr lang="ru-RU"/>
        </a:p>
      </c:txPr>
    </c:title>
    <c:view3D>
      <c:rotX val="60"/>
      <c:rotY val="270"/>
      <c:perspective val="0"/>
    </c:view3D>
    <c:plotArea>
      <c:layout>
        <c:manualLayout>
          <c:layoutTarget val="inner"/>
          <c:xMode val="edge"/>
          <c:yMode val="edge"/>
          <c:x val="5.1317555130040014E-2"/>
          <c:y val="0.17018466202168012"/>
          <c:w val="0.89070250364338688"/>
          <c:h val="0.764306743695144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Транскраниальное вмешательство при нетравматических ВМГ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CC-4C01-AB21-2BA4B1AD6014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CC-4C01-AB21-2BA4B1AD6014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CC-4C01-AB21-2BA4B1AD6014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CC-4C01-AB21-2BA4B1AD6014}"/>
              </c:ext>
            </c:extLst>
          </c:dPt>
          <c:dLbls>
            <c:dLbl>
              <c:idx val="0"/>
              <c:layout>
                <c:manualLayout>
                  <c:x val="3.3800789811233155E-2"/>
                  <c:y val="0.21343900385337347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CC-4C01-AB21-2BA4B1AD601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405171756515071"/>
                  <c:y val="-0.24813393749900831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CC-4C01-AB21-2BA4B1AD601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93687411638367E-2"/>
                  <c:y val="0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CC-4C01-AB21-2BA4B1AD601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31895802427181"/>
                  <c:y val="-0.12019259764788051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CC-4C01-AB21-2BA4B1AD601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013788753074764E-2"/>
                  <c:y val="-0.18419561137604051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CC-4C01-AB21-2BA4B1AD601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239953455546891E-2"/>
                  <c:y val="0.2142798888640456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CC-4C01-AB21-2BA4B1AD60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БСМП</c:v>
                </c:pt>
                <c:pt idx="1">
                  <c:v>ГКБ № 21</c:v>
                </c:pt>
                <c:pt idx="2">
                  <c:v>г. Стерлитамак</c:v>
                </c:pt>
                <c:pt idx="3">
                  <c:v>РКБ им. Куватова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19</c:v>
                </c:pt>
                <c:pt idx="2">
                  <c:v>16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CC-4C01-AB21-2BA4B1AD6014}"/>
            </c:ext>
          </c:extLst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202947425776224"/>
          <c:y val="0.16662343204972621"/>
          <c:w val="0.73119557597048712"/>
          <c:h val="0.728108779567828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08298"/>
            </a:solidFill>
          </c:spPr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244059050128258"/>
                  <c:y val="8.6875290371776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81776174529359"/>
                      <c:h val="0.224269588732565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908951726452158"/>
                  <c:y val="-7.687403419822042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956017358615475"/>
                      <c:h val="0.246917009221197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936660632478784E-3"/>
                  <c:y val="4.4650453747051679E-3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27290</c:v>
                </c:pt>
                <c:pt idx="1">
                  <c:v>34955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315463859135468"/>
          <c:y val="0"/>
        </c:manualLayout>
      </c:layout>
      <c:overlay val="1"/>
      <c:txPr>
        <a:bodyPr/>
        <a:lstStyle/>
        <a:p>
          <a:pPr>
            <a:defRPr sz="1200">
              <a:solidFill>
                <a:srgbClr val="0000FF"/>
              </a:solidFill>
            </a:defRPr>
          </a:pPr>
          <a:endParaRPr lang="ru-RU"/>
        </a:p>
      </c:txPr>
    </c:title>
    <c:view3D>
      <c:rotX val="60"/>
      <c:rotY val="270"/>
      <c:perspective val="0"/>
    </c:view3D>
    <c:plotArea>
      <c:layout>
        <c:manualLayout>
          <c:layoutTarget val="inner"/>
          <c:xMode val="edge"/>
          <c:yMode val="edge"/>
          <c:x val="0.19537562275215586"/>
          <c:y val="0.14098982541991456"/>
          <c:w val="0.72508528464157695"/>
          <c:h val="0.62521832199522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Микрохирургические вмешательства при аневризмах артерий головного мозга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19-44E3-B867-C6191673DCE3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19-44E3-B867-C6191673DCE3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19-44E3-B867-C6191673DCE3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19-44E3-B867-C6191673DCE3}"/>
              </c:ext>
            </c:extLst>
          </c:dPt>
          <c:dLbls>
            <c:dLbl>
              <c:idx val="0"/>
              <c:layout>
                <c:manualLayout>
                  <c:x val="-0.20990950500449482"/>
                  <c:y val="0.18094992369268936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19-44E3-B867-C6191673DC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899906546331576E-2"/>
                  <c:y val="-6.2090969220474301E-2"/>
                </c:manualLayout>
              </c:layout>
              <c:spPr>
                <a:solidFill>
                  <a:srgbClr val="FF5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19-44E3-B867-C6191673DC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515160624854319E-2"/>
                  <c:y val="-4.0664409380869786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19-44E3-B867-C6191673DCE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817870999082892"/>
                  <c:y val="-0.1933925946212694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19-44E3-B867-C6191673DCE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013788753074764E-2"/>
                  <c:y val="-0.18419561137604051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019-44E3-B867-C6191673DCE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239953455546891E-2"/>
                  <c:y val="0.2142798888640456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019-44E3-B867-C6191673DC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БСМП</c:v>
                </c:pt>
                <c:pt idx="1">
                  <c:v>ГКБ № 21</c:v>
                </c:pt>
                <c:pt idx="2">
                  <c:v>г. Стерлитамак</c:v>
                </c:pt>
                <c:pt idx="3">
                  <c:v>РКБ им. Куватова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19</c:v>
                </c:pt>
                <c:pt idx="2">
                  <c:v>13</c:v>
                </c:pt>
                <c:pt idx="3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019-44E3-B867-C6191673DCE3}"/>
            </c:ext>
          </c:extLst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0000FF"/>
                </a:solidFill>
              </a:defRPr>
            </a:pPr>
            <a:r>
              <a:rPr lang="ru-RU" dirty="0" err="1">
                <a:solidFill>
                  <a:srgbClr val="0000FF"/>
                </a:solidFill>
              </a:rPr>
              <a:t>Тромболизис</a:t>
            </a:r>
            <a:r>
              <a:rPr lang="ru-RU" dirty="0">
                <a:solidFill>
                  <a:srgbClr val="0000FF"/>
                </a:solidFill>
              </a:rPr>
              <a:t> и пункционная аспирация </a:t>
            </a:r>
            <a:r>
              <a:rPr lang="ru-RU" dirty="0" smtClean="0">
                <a:solidFill>
                  <a:srgbClr val="0000FF"/>
                </a:solidFill>
              </a:rPr>
              <a:t>ВМ </a:t>
            </a:r>
            <a:r>
              <a:rPr lang="ru-RU" dirty="0">
                <a:solidFill>
                  <a:srgbClr val="0000FF"/>
                </a:solidFill>
              </a:rPr>
              <a:t>и </a:t>
            </a:r>
            <a:r>
              <a:rPr lang="ru-RU" dirty="0" smtClean="0">
                <a:solidFill>
                  <a:srgbClr val="0000FF"/>
                </a:solidFill>
              </a:rPr>
              <a:t>ВЖ </a:t>
            </a:r>
            <a:r>
              <a:rPr lang="ru-RU" dirty="0">
                <a:solidFill>
                  <a:srgbClr val="0000FF"/>
                </a:solidFill>
              </a:rPr>
              <a:t>гематом с использованием </a:t>
            </a:r>
            <a:r>
              <a:rPr lang="ru-RU" dirty="0" err="1">
                <a:solidFill>
                  <a:srgbClr val="0000FF"/>
                </a:solidFill>
              </a:rPr>
              <a:t>нейронавигации</a:t>
            </a:r>
            <a:endParaRPr lang="ru-RU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11187732613042985"/>
          <c:y val="4.4476734560810638E-2"/>
        </c:manualLayout>
      </c:layout>
      <c:overlay val="1"/>
    </c:title>
    <c:view3D>
      <c:rotX val="60"/>
      <c:rotY val="270"/>
      <c:perspective val="0"/>
    </c:view3D>
    <c:plotArea>
      <c:layout>
        <c:manualLayout>
          <c:layoutTarget val="inner"/>
          <c:xMode val="edge"/>
          <c:yMode val="edge"/>
          <c:x val="0.13658608639444128"/>
          <c:y val="0.2568936053888754"/>
          <c:w val="0.74950873514053995"/>
          <c:h val="0.64606643557018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Тромболизис и пункционная аспирация внутримозговых и внутрижелудочковых гематом с использованием нейронавигации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3E-41C9-BA95-ADC3644B2420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3E-41C9-BA95-ADC3644B2420}"/>
              </c:ext>
            </c:extLst>
          </c:dPt>
          <c:dPt>
            <c:idx val="2"/>
            <c:spPr>
              <a:solidFill>
                <a:srgbClr val="0000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3E-41C9-BA95-ADC3644B2420}"/>
              </c:ext>
            </c:extLst>
          </c:dPt>
          <c:dPt>
            <c:idx val="3"/>
            <c:spPr>
              <a:solidFill>
                <a:srgbClr val="FFFF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3E-41C9-BA95-ADC3644B2420}"/>
              </c:ext>
            </c:extLst>
          </c:dPt>
          <c:dLbls>
            <c:dLbl>
              <c:idx val="0"/>
              <c:layout>
                <c:manualLayout>
                  <c:x val="-0.24297878939377121"/>
                  <c:y val="1.9216368966509686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3E-41C9-BA95-ADC3644B242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730983594416349E-4"/>
                  <c:y val="1.9015157110801362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fld id="{B700AD46-B7B9-4AE3-8402-1FA38ACAB500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19362D8C-3A5F-415D-91B3-498D1BA3893A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240FE735-06A8-4CD8-AD51-6A10AB50EFDE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3E-41C9-BA95-ADC3644B242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3E-41C9-BA95-ADC3644B242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B3E-41C9-BA95-ADC3644B242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013788753074764E-2"/>
                  <c:y val="-0.18419561137604051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B3E-41C9-BA95-ADC3644B242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239953455546891E-2"/>
                  <c:y val="0.2142798888640456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B3E-41C9-BA95-ADC3644B24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БСМП</c:v>
                </c:pt>
                <c:pt idx="1">
                  <c:v>ГКБ № 21</c:v>
                </c:pt>
                <c:pt idx="2">
                  <c:v>г. Стерлитамак</c:v>
                </c:pt>
                <c:pt idx="3">
                  <c:v>РКБ им. Куватова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B3E-41C9-BA95-ADC3644B2420}"/>
            </c:ext>
          </c:extLst>
        </c:ser>
        <c:dLbls/>
      </c:pie3DChart>
    </c:plotArea>
    <c:plotVisOnly val="1"/>
    <c:dispBlanksAs val="zero"/>
  </c:chart>
  <c:spPr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442723535768787"/>
          <c:y val="0"/>
        </c:manualLayout>
      </c:layout>
      <c:overlay val="1"/>
      <c:txPr>
        <a:bodyPr/>
        <a:lstStyle/>
        <a:p>
          <a:pPr>
            <a:defRPr sz="1200">
              <a:solidFill>
                <a:srgbClr val="0000FF"/>
              </a:solidFill>
            </a:defRPr>
          </a:pPr>
          <a:endParaRPr lang="ru-RU"/>
        </a:p>
      </c:txPr>
    </c:title>
    <c:view3D>
      <c:rotX val="60"/>
      <c:rotY val="270"/>
      <c:perspective val="0"/>
    </c:view3D>
    <c:plotArea>
      <c:layout>
        <c:manualLayout>
          <c:layoutTarget val="inner"/>
          <c:xMode val="edge"/>
          <c:yMode val="edge"/>
          <c:x val="0.13658585865187092"/>
          <c:y val="0.23405927805394458"/>
          <c:w val="0.86341401752252178"/>
          <c:h val="0.74310646435915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Реконструктивные вмешательства на прецеребральных артериях при стенозирующих процессах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EE-4105-BD76-AC490D398091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EE-4105-BD76-AC490D398091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EE-4105-BD76-AC490D398091}"/>
              </c:ext>
            </c:extLst>
          </c:dPt>
          <c:dPt>
            <c:idx val="3"/>
            <c:explosion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EE-4105-BD76-AC490D398091}"/>
              </c:ext>
            </c:extLst>
          </c:dPt>
          <c:dLbls>
            <c:dLbl>
              <c:idx val="0"/>
              <c:layout>
                <c:manualLayout>
                  <c:x val="0.18935777288362296"/>
                  <c:y val="8.212042886403404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EE-4105-BD76-AC490D3980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590707786280816"/>
                  <c:y val="0.2154449881478419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EE-4105-BD76-AC490D3980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EE-4105-BD76-AC490D39809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062025787984363E-2"/>
                  <c:y val="-0.1606172546484734"/>
                </c:manualLayout>
              </c:layout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EE-4105-BD76-AC490D39809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013788753074764E-2"/>
                  <c:y val="-0.1841956113760405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CEE-4105-BD76-AC490D39809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239953455546891E-2"/>
                  <c:y val="0.2142798888640456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CEE-4105-BD76-AC490D398091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БСМП</c:v>
                </c:pt>
                <c:pt idx="1">
                  <c:v>ГКБ № 21</c:v>
                </c:pt>
                <c:pt idx="2">
                  <c:v>г. Стерлитамак</c:v>
                </c:pt>
                <c:pt idx="3">
                  <c:v>РКБ им. Куватова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83</c:v>
                </c:pt>
                <c:pt idx="2">
                  <c:v>0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CEE-4105-BD76-AC490D398091}"/>
            </c:ext>
          </c:extLst>
        </c:ser>
        <c:dLbls/>
      </c:pie3DChart>
    </c:plotArea>
    <c:plotVisOnly val="1"/>
    <c:dispBlanksAs val="zero"/>
  </c:chart>
  <c:spPr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5176823787255981"/>
          <c:y val="2.6521996422166293E-3"/>
        </c:manualLayout>
      </c:layout>
      <c:overlay val="1"/>
      <c:txPr>
        <a:bodyPr/>
        <a:lstStyle/>
        <a:p>
          <a:pPr>
            <a:defRPr sz="1200">
              <a:solidFill>
                <a:srgbClr val="0000FF"/>
              </a:solidFill>
            </a:defRPr>
          </a:pPr>
          <a:endParaRPr lang="ru-RU"/>
        </a:p>
      </c:txPr>
    </c:title>
    <c:view3D>
      <c:rotX val="60"/>
      <c:rotY val="270"/>
      <c:perspective val="0"/>
    </c:view3D>
    <c:plotArea>
      <c:layout>
        <c:manualLayout>
          <c:layoutTarget val="inner"/>
          <c:xMode val="edge"/>
          <c:yMode val="edge"/>
          <c:x val="0.14299951520538123"/>
          <c:y val="7.8629868790088944E-2"/>
          <c:w val="0.63894390522265199"/>
          <c:h val="0.54646705921564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Церебральная ангиография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EF-4784-97B1-FF46549F99C7}"/>
              </c:ext>
            </c:extLst>
          </c:dPt>
          <c:dPt>
            <c:idx val="1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EF-4784-97B1-FF46549F99C7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EF-4784-97B1-FF46549F99C7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EF-4784-97B1-FF46549F99C7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EF-4784-97B1-FF46549F99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449465210936158E-2"/>
                  <c:y val="5.8628689782767855E-2"/>
                </c:manualLayout>
              </c:layout>
              <c:spPr>
                <a:solidFill>
                  <a:srgbClr val="FF5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EF-4784-97B1-FF46549F99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046181737382721"/>
                  <c:y val="-0.1015728977959365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EF-4784-97B1-FF46549F99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БСМП</c:v>
                </c:pt>
                <c:pt idx="1">
                  <c:v>ГКБ № 21</c:v>
                </c:pt>
                <c:pt idx="2">
                  <c:v>г. Стерлитамак</c:v>
                </c:pt>
                <c:pt idx="3">
                  <c:v>РКБ им. Куватова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316</c:v>
                </c:pt>
                <c:pt idx="1">
                  <c:v>85</c:v>
                </c:pt>
                <c:pt idx="2">
                  <c:v>371</c:v>
                </c:pt>
                <c:pt idx="3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EF-4784-97B1-FF46549F99C7}"/>
            </c:ext>
          </c:extLst>
        </c:ser>
        <c:dLbls/>
      </c:pie3DChart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505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0000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8611189665794762"/>
          <c:y val="0.67423120787032764"/>
          <c:w val="0.45342992192786757"/>
          <c:h val="0.2855669097991385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spPr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333366999626306"/>
          <c:y val="0.16578533763890349"/>
        </c:manualLayout>
      </c:layout>
      <c:spPr>
        <a:solidFill>
          <a:srgbClr val="0000FF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7.7814927470521475E-2"/>
          <c:y val="5.5097050624762701E-2"/>
          <c:w val="0.90421841266886371"/>
          <c:h val="0.764681792853739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БСМП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541</c:v>
                </c:pt>
                <c:pt idx="1">
                  <c:v>717</c:v>
                </c:pt>
                <c:pt idx="2">
                  <c:v>823</c:v>
                </c:pt>
                <c:pt idx="3">
                  <c:v>780</c:v>
                </c:pt>
                <c:pt idx="4">
                  <c:v>1095</c:v>
                </c:pt>
                <c:pt idx="5">
                  <c:v>1661</c:v>
                </c:pt>
                <c:pt idx="6">
                  <c:v>2006</c:v>
                </c:pt>
                <c:pt idx="7">
                  <c:v>2064</c:v>
                </c:pt>
                <c:pt idx="8">
                  <c:v>1948</c:v>
                </c:pt>
                <c:pt idx="9">
                  <c:v>2277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F-40FE-BEA6-B0AB326A3FA6}"/>
            </c:ext>
          </c:extLst>
        </c:ser>
        <c:dLbls/>
        <c:shape val="cylinder"/>
        <c:axId val="141773056"/>
        <c:axId val="141795328"/>
        <c:axId val="0"/>
      </c:bar3DChart>
      <c:catAx>
        <c:axId val="141773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41795328"/>
        <c:crosses val="autoZero"/>
        <c:auto val="1"/>
        <c:lblAlgn val="ctr"/>
        <c:lblOffset val="100"/>
      </c:catAx>
      <c:valAx>
        <c:axId val="141795328"/>
        <c:scaling>
          <c:orientation val="minMax"/>
          <c:max val="2300"/>
          <c:min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1773056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0940416342628602E-2"/>
          <c:y val="1.3320420799435073E-2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49"/>
          <c:y val="0.10904949532736401"/>
          <c:w val="0.88276811835721958"/>
          <c:h val="0.7359822674083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05FFAC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906</c:v>
                </c:pt>
                <c:pt idx="1">
                  <c:v>1985</c:v>
                </c:pt>
                <c:pt idx="2">
                  <c:v>2173</c:v>
                </c:pt>
                <c:pt idx="3">
                  <c:v>2644</c:v>
                </c:pt>
                <c:pt idx="4">
                  <c:v>3586</c:v>
                </c:pt>
                <c:pt idx="5">
                  <c:v>4622</c:v>
                </c:pt>
                <c:pt idx="6">
                  <c:v>4763</c:v>
                </c:pt>
                <c:pt idx="7">
                  <c:v>5280</c:v>
                </c:pt>
                <c:pt idx="8">
                  <c:v>5301</c:v>
                </c:pt>
                <c:pt idx="9">
                  <c:v>5992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62-4266-93B7-4E76ACBEA424}"/>
            </c:ext>
          </c:extLst>
        </c:ser>
        <c:dLbls/>
        <c:shape val="box"/>
        <c:axId val="141726080"/>
        <c:axId val="141727616"/>
        <c:axId val="0"/>
      </c:bar3DChart>
      <c:catAx>
        <c:axId val="141726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41727616"/>
        <c:crosses val="autoZero"/>
        <c:auto val="1"/>
        <c:lblAlgn val="ctr"/>
        <c:lblOffset val="100"/>
      </c:catAx>
      <c:valAx>
        <c:axId val="141727616"/>
        <c:scaling>
          <c:orientation val="minMax"/>
          <c:max val="6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72608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"/>
          <c:y val="5.7791231686186127E-2"/>
        </c:manualLayout>
      </c:layout>
      <c:txPr>
        <a:bodyPr/>
        <a:lstStyle/>
        <a:p>
          <a:pPr>
            <a:defRPr sz="1600">
              <a:solidFill>
                <a:srgbClr val="CC00CC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9.63500770041954E-2"/>
          <c:y val="9.9343723448855184E-2"/>
          <c:w val="0.89627840575654849"/>
          <c:h val="0.80618135889788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CC00C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4C-4146-AF74-547DB1EE1277}"/>
              </c:ext>
            </c:extLst>
          </c:dPt>
          <c:dPt>
            <c:idx val="1"/>
            <c:spPr>
              <a:solidFill>
                <a:srgbClr val="FFFF00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4C-4146-AF74-547DB1EE1277}"/>
              </c:ext>
            </c:extLst>
          </c:dPt>
          <c:dPt>
            <c:idx val="2"/>
            <c:spPr>
              <a:solidFill>
                <a:srgbClr val="05FFA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4C-4146-AF74-547DB1EE1277}"/>
              </c:ext>
            </c:extLst>
          </c:dPt>
          <c:dLbls>
            <c:dLbl>
              <c:idx val="0"/>
              <c:layout>
                <c:manualLayout>
                  <c:x val="-0.24602249120509914"/>
                  <c:y val="-0.10052280017704748"/>
                </c:manualLayout>
              </c:layout>
              <c:spPr>
                <a:solidFill>
                  <a:srgbClr val="CC00CC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4C-4146-AF74-547DB1EE12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127279388893314E-2"/>
                  <c:y val="-2.64264091932914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4C-4146-AF74-547DB1EE12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057074345767085E-2"/>
                  <c:y val="0.1901481432618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4C-4146-AF74-547DB1EE12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611</c:v>
                </c:pt>
                <c:pt idx="1">
                  <c:v>203</c:v>
                </c:pt>
                <c:pt idx="2">
                  <c:v>1463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4C-4146-AF74-547DB1EE1277}"/>
            </c:ext>
          </c:extLst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2.5210781475923077E-3"/>
          <c:y val="3.6352731640928775E-2"/>
        </c:manualLayout>
      </c:layout>
      <c:txPr>
        <a:bodyPr/>
        <a:lstStyle/>
        <a:p>
          <a:pPr>
            <a:defRPr sz="1600">
              <a:solidFill>
                <a:srgbClr val="CC00CC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923E-2"/>
          <c:y val="0.11186345725179471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CC00C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E7-43FE-BF10-1EB8B94E9430}"/>
              </c:ext>
            </c:extLst>
          </c:dPt>
          <c:dPt>
            <c:idx val="1"/>
            <c:spPr>
              <a:solidFill>
                <a:srgbClr val="FFFF00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E7-43FE-BF10-1EB8B94E9430}"/>
              </c:ext>
            </c:extLst>
          </c:dPt>
          <c:dPt>
            <c:idx val="2"/>
            <c:spPr>
              <a:solidFill>
                <a:srgbClr val="05FFA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E7-43FE-BF10-1EB8B94E9430}"/>
              </c:ext>
            </c:extLst>
          </c:dPt>
          <c:dLbls>
            <c:dLbl>
              <c:idx val="1"/>
              <c:layout>
                <c:manualLayout>
                  <c:x val="0.19215340643674786"/>
                  <c:y val="-1.7355214499976193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E7-43FE-BF10-1EB8B94E94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178465993738991"/>
                  <c:y val="0.21632796008776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E7-43FE-BF10-1EB8B94E94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531</c:v>
                </c:pt>
                <c:pt idx="1">
                  <c:v>254</c:v>
                </c:pt>
                <c:pt idx="2">
                  <c:v>1221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E7-43FE-BF10-1EB8B94E9430}"/>
            </c:ext>
          </c:extLst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rgbClr val="CC00CC"/>
                </a:solidFill>
              </a:defRPr>
            </a:pPr>
            <a:r>
              <a:rPr lang="en-US" sz="1600" dirty="0" smtClean="0">
                <a:solidFill>
                  <a:srgbClr val="CC00CC"/>
                </a:solidFill>
              </a:rPr>
              <a:t>201</a:t>
            </a:r>
            <a:r>
              <a:rPr lang="ru-RU" sz="1600" dirty="0" smtClean="0">
                <a:solidFill>
                  <a:srgbClr val="CC00CC"/>
                </a:solidFill>
              </a:rPr>
              <a:t>6</a:t>
            </a:r>
            <a:endParaRPr lang="en-US" sz="1600" dirty="0">
              <a:solidFill>
                <a:srgbClr val="CC00CC"/>
              </a:solidFill>
            </a:endParaRPr>
          </a:p>
        </c:rich>
      </c:tx>
      <c:layout>
        <c:manualLayout>
          <c:xMode val="edge"/>
          <c:yMode val="edge"/>
          <c:x val="2.5213361328703752E-3"/>
          <c:y val="6.4052321001285384E-2"/>
        </c:manualLayout>
      </c:layout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923E-2"/>
          <c:y val="0.11186345725179471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CC00C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9F-42EC-8307-8A8DCF91E6F3}"/>
              </c:ext>
            </c:extLst>
          </c:dPt>
          <c:dPt>
            <c:idx val="1"/>
            <c:spPr>
              <a:solidFill>
                <a:srgbClr val="FFFF00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F-42EC-8307-8A8DCF91E6F3}"/>
              </c:ext>
            </c:extLst>
          </c:dPt>
          <c:dPt>
            <c:idx val="2"/>
            <c:spPr>
              <a:solidFill>
                <a:srgbClr val="05FFA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9F-42EC-8307-8A8DCF91E6F3}"/>
              </c:ext>
            </c:extLst>
          </c:dPt>
          <c:dLbls>
            <c:dLbl>
              <c:idx val="0"/>
              <c:layout>
                <c:manualLayout>
                  <c:x val="-0.2647207794812923"/>
                  <c:y val="-0.20959423311939746"/>
                </c:manualLayout>
              </c:layout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9F-42EC-8307-8A8DCF91E6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66596767025886"/>
                  <c:y val="-1.7727196978113605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9F-42EC-8307-8A8DCF91E6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524</c:v>
                </c:pt>
                <c:pt idx="1">
                  <c:v>238</c:v>
                </c:pt>
                <c:pt idx="2">
                  <c:v>1302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09F-42EC-8307-8A8DCF91E6F3}"/>
            </c:ext>
          </c:extLst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u="none">
                <a:solidFill>
                  <a:srgbClr val="CC00CC"/>
                </a:solidFill>
              </a:defRPr>
            </a:pPr>
            <a:r>
              <a:rPr lang="ru-RU" sz="1600" u="none" dirty="0" smtClean="0">
                <a:solidFill>
                  <a:srgbClr val="CC00CC"/>
                </a:solidFill>
              </a:rPr>
              <a:t>2017</a:t>
            </a:r>
            <a:endParaRPr lang="ru-RU" sz="1600" u="none" dirty="0">
              <a:solidFill>
                <a:srgbClr val="CC00CC"/>
              </a:solidFill>
            </a:endParaRPr>
          </a:p>
        </c:rich>
      </c:tx>
      <c:layout>
        <c:manualLayout>
          <c:xMode val="edge"/>
          <c:yMode val="edge"/>
          <c:x val="3.3468113011468931E-2"/>
          <c:y val="4.7436601694462024E-2"/>
        </c:manualLayout>
      </c:layout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923E-2"/>
          <c:y val="0.11186345725179471"/>
          <c:w val="0.91894895573346003"/>
          <c:h val="0.826425905395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БСМП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CC00C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8F-4C02-BBC5-2D0574272686}"/>
              </c:ext>
            </c:extLst>
          </c:dPt>
          <c:dPt>
            <c:idx val="1"/>
            <c:spPr>
              <a:solidFill>
                <a:srgbClr val="FFFF00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8F-4C02-BBC5-2D0574272686}"/>
              </c:ext>
            </c:extLst>
          </c:dPt>
          <c:dPt>
            <c:idx val="2"/>
            <c:spPr>
              <a:solidFill>
                <a:srgbClr val="05FFAC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8F-4C02-BBC5-2D057427268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4431076901888115"/>
                  <c:y val="-1.9596588033428414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8F-4C02-BBC5-2D05742726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02233085212795E-2"/>
                  <c:y val="0.22274103382452481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8F-4C02-BBC5-2D05742726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562</c:v>
                </c:pt>
                <c:pt idx="1">
                  <c:v>201</c:v>
                </c:pt>
                <c:pt idx="2">
                  <c:v>1185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8F-4C02-BBC5-2D0574272686}"/>
            </c:ext>
          </c:extLst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202947425776224"/>
          <c:y val="0.16662343204972621"/>
          <c:w val="0.73119557597048712"/>
          <c:h val="0.728108779567828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08298"/>
            </a:solidFill>
          </c:spPr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244059050128258"/>
                  <c:y val="8.6875290371776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81776174529359"/>
                      <c:h val="0.224269588732565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908951726452158"/>
                  <c:y val="-7.687403419822042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956017358615475"/>
                      <c:h val="0.246917009221197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936660632478784E-3"/>
                  <c:y val="4.4650453747051679E-3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27499</c:v>
                </c:pt>
                <c:pt idx="1">
                  <c:v>33890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08126874791693E-2"/>
          <c:y val="0.15472289435139944"/>
          <c:w val="0.96233640902130058"/>
          <c:h val="0.705199819067723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A9ADE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РСЦ № 1 БСМП</c:v>
                </c:pt>
                <c:pt idx="1">
                  <c:v>ИТОГО по зоне </c:v>
                </c:pt>
                <c:pt idx="2">
                  <c:v>РБ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25.7</c:v>
                </c:pt>
                <c:pt idx="1">
                  <c:v>32.300000000000004</c:v>
                </c:pt>
                <c:pt idx="2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FB-4D97-AC96-ED0A16C0EF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339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РСЦ № 1 БСМП</c:v>
                </c:pt>
                <c:pt idx="1">
                  <c:v>ИТОГО по зоне </c:v>
                </c:pt>
                <c:pt idx="2">
                  <c:v>РБ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22.1</c:v>
                </c:pt>
                <c:pt idx="2">
                  <c:v>28.4</c:v>
                </c:pt>
              </c:numCache>
            </c:numRef>
          </c:val>
        </c:ser>
        <c:dLbls>
          <c:showVal val="1"/>
        </c:dLbls>
        <c:axId val="142613888"/>
        <c:axId val="142615680"/>
      </c:barChart>
      <c:catAx>
        <c:axId val="142613888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300" b="1"/>
            </a:pPr>
            <a:endParaRPr lang="ru-RU"/>
          </a:p>
        </c:txPr>
        <c:crossAx val="142615680"/>
        <c:crosses val="autoZero"/>
        <c:auto val="1"/>
        <c:lblAlgn val="ctr"/>
        <c:lblOffset val="100"/>
      </c:catAx>
      <c:valAx>
        <c:axId val="142615680"/>
        <c:scaling>
          <c:orientation val="minMax"/>
          <c:max val="35"/>
          <c:min val="1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42613888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3292229682813103E-2"/>
          <c:y val="3.0032481771031287E-2"/>
          <c:w val="0.35531025828851331"/>
          <c:h val="0.10392257243492135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10270851696581E-2"/>
          <c:y val="0.1610360460369884"/>
          <c:w val="0.94952414113535433"/>
          <c:h val="0.694060457508279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rgbClr val="00FFFF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РСЦ № 1 БСМП</c:v>
                </c:pt>
                <c:pt idx="1">
                  <c:v>в зоне РСЦ № 1</c:v>
                </c:pt>
                <c:pt idx="2">
                  <c:v> РБ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32.5</c:v>
                </c:pt>
                <c:pt idx="1">
                  <c:v>35.9</c:v>
                </c:pt>
                <c:pt idx="2">
                  <c:v>33.800000000000004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FEF-4FD6-B3F6-D47C6CB01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РСЦ № 1 БСМП</c:v>
                </c:pt>
                <c:pt idx="1">
                  <c:v>в зоне РСЦ № 1</c:v>
                </c:pt>
                <c:pt idx="2">
                  <c:v> РБ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28.9</c:v>
                </c:pt>
                <c:pt idx="1">
                  <c:v>28.9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axId val="142604544"/>
        <c:axId val="142667776"/>
      </c:barChart>
      <c:catAx>
        <c:axId val="14260454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300" b="1"/>
            </a:pPr>
            <a:endParaRPr lang="ru-RU"/>
          </a:p>
        </c:txPr>
        <c:crossAx val="142667776"/>
        <c:crosses val="autoZero"/>
        <c:auto val="1"/>
        <c:lblAlgn val="ctr"/>
        <c:lblOffset val="100"/>
      </c:catAx>
      <c:valAx>
        <c:axId val="142667776"/>
        <c:scaling>
          <c:orientation val="minMax"/>
          <c:max val="50"/>
          <c:min val="1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42604544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8735732853279994E-2"/>
          <c:y val="9.7764954275157048E-3"/>
          <c:w val="0.35586587014655635"/>
          <c:h val="0.1066376510617201"/>
        </c:manualLayout>
      </c:layout>
      <c:spPr>
        <a:ln>
          <a:noFill/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00003139014558E-2"/>
          <c:y val="7.0037115228452379E-2"/>
          <c:w val="0.9288659029499301"/>
          <c:h val="0.70568956327993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1D941"/>
            </a:solidFill>
            <a:ln>
              <a:solidFill>
                <a:schemeClr val="accent6">
                  <a:lumMod val="50000"/>
                </a:schemeClr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C9-411C-AADF-93F30FF62DD6}"/>
              </c:ext>
            </c:extLst>
          </c:dPt>
          <c:dLbls>
            <c:dLbl>
              <c:idx val="0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ЦП 2018</c:v>
                </c:pt>
                <c:pt idx="1">
                  <c:v>СВОД по всем РСЦ</c:v>
                </c:pt>
                <c:pt idx="2">
                  <c:v>РСЦ № 1 БСМП </c:v>
                </c:pt>
                <c:pt idx="3">
                  <c:v>РСЦ № 2 ГКБ № 21</c:v>
                </c:pt>
                <c:pt idx="4">
                  <c:v>РСЦ № 3 г. Стерлитамак</c:v>
                </c:pt>
                <c:pt idx="5">
                  <c:v>РСЦ № 4 РКБ им. Куватова</c:v>
                </c:pt>
                <c:pt idx="6">
                  <c:v>РСЦ № 5 РКЦ</c:v>
                </c:pt>
                <c:pt idx="7">
                  <c:v>РСЦ № 6 Клиника БГМУ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</c:v>
                </c:pt>
                <c:pt idx="1">
                  <c:v>3.2</c:v>
                </c:pt>
                <c:pt idx="2">
                  <c:v>0.8</c:v>
                </c:pt>
                <c:pt idx="3">
                  <c:v>0.70000000000000062</c:v>
                </c:pt>
                <c:pt idx="4">
                  <c:v>7.2</c:v>
                </c:pt>
                <c:pt idx="5">
                  <c:v>1.2</c:v>
                </c:pt>
                <c:pt idx="6">
                  <c:v>2.2000000000000002</c:v>
                </c:pt>
                <c:pt idx="7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C9-411C-AADF-93F30FF62DD6}"/>
            </c:ext>
          </c:extLst>
        </c:ser>
        <c:dLbls/>
        <c:axId val="142664064"/>
        <c:axId val="142665600"/>
      </c:barChart>
      <c:catAx>
        <c:axId val="14266406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42665600"/>
        <c:crosses val="autoZero"/>
        <c:auto val="1"/>
        <c:lblAlgn val="ctr"/>
        <c:lblOffset val="100"/>
      </c:catAx>
      <c:valAx>
        <c:axId val="142665600"/>
        <c:scaling>
          <c:orientation val="minMax"/>
          <c:max val="2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2664064"/>
        <c:crosses val="autoZero"/>
        <c:crossBetween val="between"/>
        <c:majorUnit val="100"/>
        <c:minorUnit val="5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3262298341120028E-2"/>
          <c:y val="0.24060944447906901"/>
          <c:w val="0.88697503396309041"/>
          <c:h val="0.641194677556154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Коронарографии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2331144492717193E-3"/>
                  <c:y val="-2.159885501137237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E1-4F7A-A8A7-6321CA8453D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53584884330587E-2"/>
                  <c:y val="-1.54883580336928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E1-4F7A-A8A7-6321CA8453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1123</c:v>
                </c:pt>
                <c:pt idx="1">
                  <c:v>1689</c:v>
                </c:pt>
                <c:pt idx="2">
                  <c:v>1825</c:v>
                </c:pt>
                <c:pt idx="3">
                  <c:v>1739</c:v>
                </c:pt>
                <c:pt idx="4">
                  <c:v>2159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E1-4F7A-A8A7-6321CA8453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886748848628827E-2"/>
                  <c:y val="-3.091308964173777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E1-4F7A-A8A7-6321CA8453D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412971658119966E-2"/>
                  <c:y val="-1.41027604143251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E1-4F7A-A8A7-6321CA8453D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36179215954691E-2"/>
                  <c:y val="-2.106895237703404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E1-4F7A-A8A7-6321CA8453D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036179215954601E-2"/>
                  <c:y val="4.30169005611843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E1-4F7A-A8A7-6321CA8453D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94198110541324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u="sng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642</c:v>
                </c:pt>
                <c:pt idx="1">
                  <c:v>894</c:v>
                </c:pt>
                <c:pt idx="2">
                  <c:v>1012</c:v>
                </c:pt>
                <c:pt idx="3">
                  <c:v>1095</c:v>
                </c:pt>
                <c:pt idx="4">
                  <c:v>1411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E1-4F7A-A8A7-6321CA8453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E1-4F7A-A8A7-6321CA8453D4}"/>
            </c:ext>
          </c:extLst>
        </c:ser>
        <c:dLbls/>
        <c:shape val="cylinder"/>
        <c:axId val="145393152"/>
        <c:axId val="145394688"/>
        <c:axId val="0"/>
      </c:bar3DChart>
      <c:catAx>
        <c:axId val="14539315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45394688"/>
        <c:crosses val="autoZero"/>
        <c:auto val="1"/>
        <c:lblAlgn val="ctr"/>
        <c:lblOffset val="100"/>
      </c:catAx>
      <c:valAx>
        <c:axId val="145394688"/>
        <c:scaling>
          <c:orientation val="minMax"/>
          <c:max val="2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393152"/>
        <c:crosses val="autoZero"/>
        <c:crossBetween val="between"/>
        <c:majorUnit val="20000"/>
      </c:valAx>
    </c:plotArea>
    <c:legend>
      <c:legendPos val="r"/>
      <c:legendEntry>
        <c:idx val="1"/>
        <c:txPr>
          <a:bodyPr/>
          <a:lstStyle/>
          <a:p>
            <a:pPr>
              <a:defRPr sz="1400" b="1" i="1" u="sng"/>
            </a:pPr>
            <a:endParaRPr lang="ru-RU"/>
          </a:p>
        </c:txPr>
      </c:legendEntry>
      <c:layout>
        <c:manualLayout>
          <c:xMode val="edge"/>
          <c:yMode val="edge"/>
          <c:x val="4.9361718093701108E-2"/>
          <c:y val="2.6845594391951024E-2"/>
          <c:w val="0.7216676217262401"/>
          <c:h val="0.17109616546670992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7.2690238425238932E-2"/>
          <c:y val="0.182864915594174"/>
          <c:w val="0.9273097615747613"/>
          <c:h val="0.68960795291751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Стентирование КА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dLbl>
              <c:idx val="0"/>
              <c:layout>
                <c:manualLayout>
                  <c:x val="1.1108382719612805E-2"/>
                  <c:y val="-5.933916699314124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CB-4EFF-9D4E-78A9935BCC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24582089402243E-2"/>
                  <c:y val="-7.400493512416760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CB-4EFF-9D4E-78A9935BCC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5809544870792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CB-4EFF-9D4E-78A9935BCC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5809544870792E-2"/>
                  <c:y val="-9.2825943316240077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CB-4EFF-9D4E-78A9935BCC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516</c:v>
                </c:pt>
                <c:pt idx="1">
                  <c:v>642</c:v>
                </c:pt>
                <c:pt idx="2">
                  <c:v>623</c:v>
                </c:pt>
                <c:pt idx="3">
                  <c:v>636</c:v>
                </c:pt>
                <c:pt idx="4">
                  <c:v>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CB-4EFF-9D4E-78A9935BCC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dLbls>
            <c:dLbl>
              <c:idx val="0"/>
              <c:layout>
                <c:manualLayout>
                  <c:x val="1.5838551980405367E-2"/>
                  <c:y val="-1.246535472666790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CB-4EFF-9D4E-78A9935BCC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32903635605604E-2"/>
                  <c:y val="-8.869993977277406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CB-4EFF-9D4E-78A9935BCC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628383504623665E-2"/>
                  <c:y val="-7.194010607008577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CB-4EFF-9D4E-78A9935BCC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37143173061868E-2"/>
                  <c:y val="-1.39238914974359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6CB-4EFF-9D4E-78A9935BCC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u="sng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169</c:v>
                </c:pt>
                <c:pt idx="1">
                  <c:v>262</c:v>
                </c:pt>
                <c:pt idx="2">
                  <c:v>270</c:v>
                </c:pt>
                <c:pt idx="3">
                  <c:v>322</c:v>
                </c:pt>
                <c:pt idx="4">
                  <c:v>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CB-4EFF-9D4E-78A9935BCC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CB-4EFF-9D4E-78A9935BCC83}"/>
            </c:ext>
          </c:extLst>
        </c:ser>
        <c:dLbls/>
        <c:shape val="cylinder"/>
        <c:axId val="145705216"/>
        <c:axId val="145723392"/>
        <c:axId val="0"/>
      </c:bar3DChart>
      <c:catAx>
        <c:axId val="145705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5723392"/>
        <c:crosses val="autoZero"/>
        <c:auto val="1"/>
        <c:lblAlgn val="ctr"/>
        <c:lblOffset val="100"/>
      </c:catAx>
      <c:valAx>
        <c:axId val="145723392"/>
        <c:scaling>
          <c:orientation val="minMax"/>
          <c:max val="7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705216"/>
        <c:crosses val="autoZero"/>
        <c:crossBetween val="between"/>
        <c:majorUnit val="800"/>
      </c:valAx>
    </c:plotArea>
    <c:legend>
      <c:legendPos val="b"/>
      <c:legendEntry>
        <c:idx val="1"/>
        <c:txPr>
          <a:bodyPr/>
          <a:lstStyle/>
          <a:p>
            <a:pPr>
              <a:defRPr sz="1400" b="1" i="1" u="sng"/>
            </a:pPr>
            <a:endParaRPr lang="ru-RU"/>
          </a:p>
        </c:txPr>
      </c:legendEntry>
      <c:layout>
        <c:manualLayout>
          <c:xMode val="edge"/>
          <c:yMode val="edge"/>
          <c:x val="0.10161630869691543"/>
          <c:y val="3.487266846893558E-3"/>
          <c:w val="0.6020531566232008"/>
          <c:h val="0.1705105682701922"/>
        </c:manualLayout>
      </c:layout>
      <c:spPr>
        <a:ln>
          <a:solidFill>
            <a:srgbClr val="F79646">
              <a:lumMod val="75000"/>
            </a:srgbClr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4.9089716056366174E-2"/>
          <c:y val="0.17712482404462737"/>
          <c:w val="0.94350951501383562"/>
          <c:h val="0.70829667429174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Балонная ангиопластика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1.818863801112322E-2"/>
                  <c:y val="-2.534734893905433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75614129460284E-2"/>
                  <c:y val="-1.024060267973516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78658531912985E-2"/>
                  <c:y val="-1.241462906000726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030416438700461E-2"/>
                  <c:y val="-1.24146290600073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1A-4F9E-B0B4-2B4447F425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171</c:v>
                </c:pt>
                <c:pt idx="2">
                  <c:v>196</c:v>
                </c:pt>
                <c:pt idx="3">
                  <c:v>215</c:v>
                </c:pt>
                <c:pt idx="4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1A-4F9E-B0B4-2B4447F425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E2B7FF"/>
            </a:solidFill>
          </c:spPr>
          <c:dLbls>
            <c:dLbl>
              <c:idx val="0"/>
              <c:layout>
                <c:manualLayout>
                  <c:x val="1.2164583170500331E-2"/>
                  <c:y val="-8.276419373338223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97499804600397E-2"/>
                  <c:y val="-2.482925812001460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97499804600397E-2"/>
                  <c:y val="-1.65528387466764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030416438700461E-2"/>
                  <c:y val="-2.069104843334554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71A-4F9E-B0B4-2B4447F425E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56409309876833E-2"/>
                  <c:y val="-7.5866301174949044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 sz="1200" b="1" i="1" u="sng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</c:v>
                </c:pt>
                <c:pt idx="1">
                  <c:v>55</c:v>
                </c:pt>
                <c:pt idx="2">
                  <c:v>77</c:v>
                </c:pt>
                <c:pt idx="3">
                  <c:v>94</c:v>
                </c:pt>
                <c:pt idx="4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1A-4F9E-B0B4-2B4447F425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1A-4F9E-B0B4-2B4447F425E3}"/>
            </c:ext>
          </c:extLst>
        </c:ser>
        <c:dLbls/>
        <c:shape val="cylinder"/>
        <c:axId val="145832960"/>
        <c:axId val="145863424"/>
        <c:axId val="0"/>
      </c:bar3DChart>
      <c:catAx>
        <c:axId val="14583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5863424"/>
        <c:crosses val="autoZero"/>
        <c:auto val="1"/>
        <c:lblAlgn val="ctr"/>
        <c:lblOffset val="100"/>
      </c:catAx>
      <c:valAx>
        <c:axId val="145863424"/>
        <c:scaling>
          <c:orientation val="minMax"/>
          <c:max val="2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832960"/>
        <c:crosses val="autoZero"/>
        <c:crossBetween val="between"/>
        <c:majorUnit val="2000"/>
      </c:valAx>
    </c:plotArea>
    <c:legend>
      <c:legendPos val="t"/>
      <c:legendEntry>
        <c:idx val="1"/>
        <c:txPr>
          <a:bodyPr/>
          <a:lstStyle/>
          <a:p>
            <a:pPr>
              <a:defRPr sz="1400" b="1" i="1" u="sng"/>
            </a:pPr>
            <a:endParaRPr lang="ru-RU"/>
          </a:p>
        </c:txPr>
      </c:legendEntry>
      <c:layout>
        <c:manualLayout>
          <c:xMode val="edge"/>
          <c:yMode val="edge"/>
          <c:x val="6.5271250346650211E-2"/>
          <c:y val="4.9658516240029198E-2"/>
          <c:w val="0.56399432804758265"/>
          <c:h val="0.18212423752671938"/>
        </c:manualLayout>
      </c:layout>
      <c:spPr>
        <a:ln>
          <a:solidFill>
            <a:srgbClr val="CC00FF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052055619551039"/>
          <c:y val="0.18461807199704025"/>
          <c:w val="0.5528016380246259"/>
          <c:h val="0.695203452683493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Аспирация тромба</c:v>
                </c:pt>
              </c:strCache>
            </c:strRef>
          </c:tx>
          <c:spPr>
            <a:solidFill>
              <a:srgbClr val="CC00CC"/>
            </a:solidFill>
          </c:spPr>
          <c:dLbls>
            <c:dLbl>
              <c:idx val="0"/>
              <c:layout>
                <c:manualLayout>
                  <c:x val="7.2331144492717193E-3"/>
                  <c:y val="-2.159885501137237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D6-450F-A531-9962CEFCB9B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53584884330587E-2"/>
                  <c:y val="-1.54883580336928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D6-450F-A531-9962CEFCB9B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76</c:v>
                </c:pt>
                <c:pt idx="2">
                  <c:v>94</c:v>
                </c:pt>
                <c:pt idx="3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D6-450F-A531-9962CEFCB9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886748848628827E-2"/>
                  <c:y val="-3.091308964173777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D6-450F-A531-9962CEFCB9B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412971658119966E-2"/>
                  <c:y val="-1.41027604143251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ED6-450F-A531-9962CEFCB9B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36179215954691E-2"/>
                  <c:y val="-2.106895237703404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D6-450F-A531-9962CEFCB9B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u="sng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D6-450F-A531-9962CEFCB9B1}"/>
            </c:ext>
          </c:extLst>
        </c:ser>
        <c:dLbls/>
        <c:shape val="cylinder"/>
        <c:axId val="145949824"/>
        <c:axId val="145951360"/>
        <c:axId val="0"/>
      </c:bar3DChart>
      <c:catAx>
        <c:axId val="14594982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45951360"/>
        <c:crosses val="autoZero"/>
        <c:auto val="1"/>
        <c:lblAlgn val="ctr"/>
        <c:lblOffset val="100"/>
      </c:catAx>
      <c:valAx>
        <c:axId val="145951360"/>
        <c:scaling>
          <c:orientation val="minMax"/>
          <c:max val="110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5949824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15456445385210665"/>
          <c:y val="0.1109552582473053"/>
          <c:w val="0.52826781429743652"/>
          <c:h val="0.10825834989505347"/>
        </c:manualLayout>
      </c:layout>
      <c:spPr>
        <a:ln>
          <a:solidFill>
            <a:srgbClr val="CC00CC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047637564080181"/>
          <c:y val="4.3535537395069795E-2"/>
        </c:manualLayout>
      </c:layout>
      <c:overlay val="1"/>
      <c:spPr>
        <a:ln>
          <a:solidFill>
            <a:srgbClr val="CC00CC"/>
          </a:solidFill>
        </a:ln>
      </c:spPr>
      <c:txPr>
        <a:bodyPr/>
        <a:lstStyle/>
        <a:p>
          <a:pPr>
            <a:defRPr sz="1600">
              <a:solidFill>
                <a:srgbClr val="CC00CC"/>
              </a:solidFill>
            </a:defRPr>
          </a:pPr>
          <a:endParaRPr lang="ru-RU"/>
        </a:p>
      </c:txPr>
    </c:title>
    <c:view3D>
      <c:rotX val="50"/>
      <c:rotY val="359"/>
      <c:perspective val="0"/>
    </c:view3D>
    <c:plotArea>
      <c:layout>
        <c:manualLayout>
          <c:layoutTarget val="inner"/>
          <c:xMode val="edge"/>
          <c:yMode val="edge"/>
          <c:x val="5.6148721570619065E-2"/>
          <c:y val="0.22845685104755803"/>
          <c:w val="0.85562616058533181"/>
          <c:h val="0.73939319242306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Транслюминальная баллонная ангиопластика коронарных артерий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E3-4332-ACF5-8D70954E0E2A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E3-4332-ACF5-8D70954E0E2A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E3-4332-ACF5-8D70954E0E2A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E3-4332-ACF5-8D70954E0E2A}"/>
              </c:ext>
            </c:extLst>
          </c:dPt>
          <c:dPt>
            <c:idx val="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E3-4332-ACF5-8D70954E0E2A}"/>
              </c:ext>
            </c:extLst>
          </c:dPt>
          <c:dLbls>
            <c:dLbl>
              <c:idx val="0"/>
              <c:layout>
                <c:manualLayout>
                  <c:x val="-0.2524195724284603"/>
                  <c:y val="-9.1223068237896346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E3-4332-ACF5-8D70954E0E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673226784325575"/>
                  <c:y val="2.882141002420924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E3-4332-ACF5-8D70954E0E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333740695478259E-2"/>
                  <c:y val="9.0747991825197716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5E3-4332-ACF5-8D70954E0E2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5E3-4332-ACF5-8D70954E0E2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5E3-4332-ACF5-8D70954E0E2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239953455546891E-2"/>
                  <c:y val="0.2142798888640456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5E3-4332-ACF5-8D70954E0E2A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РКЦ</c:v>
                </c:pt>
                <c:pt idx="1">
                  <c:v>БСМП</c:v>
                </c:pt>
                <c:pt idx="2">
                  <c:v>г. Стерлитамак</c:v>
                </c:pt>
                <c:pt idx="3">
                  <c:v>ГКБ № 21</c:v>
                </c:pt>
                <c:pt idx="4">
                  <c:v>РКБ им. Куватова</c:v>
                </c:pt>
                <c:pt idx="5">
                  <c:v>Клиника БГМУ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844</c:v>
                </c:pt>
                <c:pt idx="1">
                  <c:v>306</c:v>
                </c:pt>
                <c:pt idx="2">
                  <c:v>11</c:v>
                </c:pt>
                <c:pt idx="3">
                  <c:v>33</c:v>
                </c:pt>
                <c:pt idx="4">
                  <c:v>0</c:v>
                </c:pt>
                <c:pt idx="5">
                  <c:v>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5E3-4332-ACF5-8D70954E0E2A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564902470755079E-2"/>
          <c:y val="7.8239039199726121E-2"/>
        </c:manualLayout>
      </c:layout>
      <c:overlay val="1"/>
      <c:spPr>
        <a:ln>
          <a:solidFill>
            <a:srgbClr val="CC00CC"/>
          </a:solidFill>
        </a:ln>
      </c:spPr>
      <c:txPr>
        <a:bodyPr/>
        <a:lstStyle/>
        <a:p>
          <a:pPr>
            <a:defRPr sz="1600">
              <a:solidFill>
                <a:srgbClr val="CC00CC"/>
              </a:solidFill>
            </a:defRPr>
          </a:pPr>
          <a:endParaRPr lang="ru-RU"/>
        </a:p>
      </c:txPr>
    </c:title>
    <c:view3D>
      <c:rotX val="50"/>
      <c:rotY val="359"/>
      <c:perspective val="0"/>
    </c:view3D>
    <c:plotArea>
      <c:layout>
        <c:manualLayout>
          <c:layoutTarget val="inner"/>
          <c:xMode val="edge"/>
          <c:yMode val="edge"/>
          <c:x val="0.24586170633292834"/>
          <c:y val="0.30539038746261837"/>
          <c:w val="0.75288442994910265"/>
          <c:h val="0.64365013864672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Коронарография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1-4E70-81F7-75DD89DA0C2D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31-4E70-81F7-75DD89DA0C2D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31-4E70-81F7-75DD89DA0C2D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31-4E70-81F7-75DD89DA0C2D}"/>
              </c:ext>
            </c:extLst>
          </c:dPt>
          <c:dPt>
            <c:idx val="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31-4E70-81F7-75DD89DA0C2D}"/>
              </c:ext>
            </c:extLst>
          </c:dPt>
          <c:dPt>
            <c:idx val="5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31-4E70-81F7-75DD89DA0C2D}"/>
              </c:ext>
            </c:extLst>
          </c:dPt>
          <c:dLbls>
            <c:dLbl>
              <c:idx val="0"/>
              <c:layout>
                <c:manualLayout>
                  <c:x val="-0.16253112550464072"/>
                  <c:y val="-0.10726330861196828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31-4E70-81F7-75DD89DA0C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264326788764268"/>
                  <c:y val="-7.094846604345542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31-4E70-81F7-75DD89DA0C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095578340377976E-2"/>
                  <c:y val="6.399827456813191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31-4E70-81F7-75DD89DA0C2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230616948256921E-2"/>
                  <c:y val="-2.9200270264755214E-3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31-4E70-81F7-75DD89DA0C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8923710149498411E-2"/>
                  <c:y val="-4.5838160839271905E-2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31-4E70-81F7-75DD89DA0C2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0381060350182595"/>
                  <c:y val="-2.4522502034921283E-2"/>
                </c:manualLayout>
              </c:layout>
              <c:spPr>
                <a:solidFill>
                  <a:srgbClr val="9933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31-4E70-81F7-75DD89DA0C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РКЦ</c:v>
                </c:pt>
                <c:pt idx="1">
                  <c:v>БСМП</c:v>
                </c:pt>
                <c:pt idx="2">
                  <c:v>РКБ им. Куватова</c:v>
                </c:pt>
                <c:pt idx="3">
                  <c:v>ГКБ № 21</c:v>
                </c:pt>
                <c:pt idx="4">
                  <c:v>г. Стерлитамак</c:v>
                </c:pt>
                <c:pt idx="5">
                  <c:v>Клиника БГМУ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6921</c:v>
                </c:pt>
                <c:pt idx="1">
                  <c:v>2159</c:v>
                </c:pt>
                <c:pt idx="2">
                  <c:v>734</c:v>
                </c:pt>
                <c:pt idx="3">
                  <c:v>646</c:v>
                </c:pt>
                <c:pt idx="4">
                  <c:v>445</c:v>
                </c:pt>
                <c:pt idx="5">
                  <c:v>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231-4E70-81F7-75DD89DA0C2D}"/>
            </c:ext>
          </c:extLst>
        </c:ser>
        <c:dLbls/>
      </c:pie3DChart>
    </c:plotArea>
    <c:plotVisOnly val="1"/>
    <c:dispBlanksAs val="zero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0055990510858268"/>
          <c:y val="1.3672091989778919E-2"/>
        </c:manualLayout>
      </c:layout>
      <c:overlay val="1"/>
      <c:spPr>
        <a:ln>
          <a:solidFill>
            <a:srgbClr val="CC00CC"/>
          </a:solidFill>
        </a:ln>
      </c:spPr>
      <c:txPr>
        <a:bodyPr/>
        <a:lstStyle/>
        <a:p>
          <a:pPr>
            <a:defRPr sz="1600">
              <a:solidFill>
                <a:srgbClr val="CC00CC"/>
              </a:solidFill>
            </a:defRPr>
          </a:pPr>
          <a:endParaRPr lang="ru-RU"/>
        </a:p>
      </c:txPr>
    </c:title>
    <c:view3D>
      <c:rotX val="50"/>
      <c:rotY val="359"/>
      <c:perspective val="0"/>
    </c:view3D>
    <c:plotArea>
      <c:layout>
        <c:manualLayout>
          <c:layoutTarget val="inner"/>
          <c:xMode val="edge"/>
          <c:yMode val="edge"/>
          <c:x val="0.32241964945071488"/>
          <c:y val="0.19752553333867287"/>
          <c:w val="0.58945615519844097"/>
          <c:h val="0.50275373149753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Транслюминальная баллонная ангиопластика коронарных артерий со стентированием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22-4143-B996-380A4F98D139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22-4143-B996-380A4F98D139}"/>
              </c:ext>
            </c:extLst>
          </c:dPt>
          <c:dPt>
            <c:idx val="2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22-4143-B996-380A4F98D139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22-4143-B996-380A4F98D139}"/>
              </c:ext>
            </c:extLst>
          </c:dPt>
          <c:dPt>
            <c:idx val="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22-4143-B996-380A4F98D139}"/>
              </c:ext>
            </c:extLst>
          </c:dPt>
          <c:dPt>
            <c:idx val="5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22-4143-B996-380A4F98D139}"/>
              </c:ext>
            </c:extLst>
          </c:dPt>
          <c:dLbls>
            <c:dLbl>
              <c:idx val="0"/>
              <c:layout>
                <c:manualLayout>
                  <c:x val="-0.16959042949476225"/>
                  <c:y val="-2.452472981038277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22-4143-B996-380A4F98D13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994802865041161"/>
                  <c:y val="-7.5403927987329727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22-4143-B996-380A4F98D13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819423658809286E-2"/>
                  <c:y val="-4.8671110186723376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22-4143-B996-380A4F98D13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681589300535232E-2"/>
                  <c:y val="-1.700521647465527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22-4143-B996-380A4F98D13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359257468124517E-2"/>
                  <c:y val="-1.7841525360231335E-2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F22-4143-B996-380A4F98D13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335770698680539"/>
                  <c:y val="-1.2295468462160541E-2"/>
                </c:manualLayout>
              </c:layout>
              <c:spPr>
                <a:solidFill>
                  <a:srgbClr val="9933FF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F22-4143-B996-380A4F98D13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CatName val="1"/>
            <c:showPercent val="1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РКЦ</c:v>
                </c:pt>
                <c:pt idx="1">
                  <c:v>БСМП</c:v>
                </c:pt>
                <c:pt idx="2">
                  <c:v>ГКБ № 21</c:v>
                </c:pt>
                <c:pt idx="3">
                  <c:v>Клиника БГМУ</c:v>
                </c:pt>
                <c:pt idx="4">
                  <c:v>г. Стерлитамак</c:v>
                </c:pt>
                <c:pt idx="5">
                  <c:v>РКБ им. Куватова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3565</c:v>
                </c:pt>
                <c:pt idx="1">
                  <c:v>806</c:v>
                </c:pt>
                <c:pt idx="2">
                  <c:v>567</c:v>
                </c:pt>
                <c:pt idx="3">
                  <c:v>347</c:v>
                </c:pt>
                <c:pt idx="4">
                  <c:v>353</c:v>
                </c:pt>
                <c:pt idx="5">
                  <c:v>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F22-4143-B996-380A4F98D139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.51450839612592059"/>
          <c:y val="0.70219836684812864"/>
          <c:w val="0.38155748224378638"/>
          <c:h val="0.28482195671952382"/>
        </c:manualLayout>
      </c:layout>
      <c:spPr>
        <a:ln>
          <a:solidFill>
            <a:srgbClr val="FF00FF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02947425776224"/>
          <c:y val="0.16662343204972621"/>
          <c:w val="0.73119557597048712"/>
          <c:h val="0.728108779567828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08298"/>
            </a:solidFill>
          </c:spPr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244059050128258"/>
                  <c:y val="8.6875290371776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81776174529359"/>
                      <c:h val="0.224269588732565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908951726452158"/>
                  <c:y val="-7.687403419822042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956017358615475"/>
                      <c:h val="0.246917009221197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936660632478784E-3"/>
                  <c:y val="4.4650453747051679E-3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27520</c:v>
                </c:pt>
                <c:pt idx="1">
                  <c:v>40158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08-4CA5-AB36-493D5097E7F5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ВРАЧИ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22514825062263263"/>
          <c:y val="0.2296296296296296"/>
        </c:manualLayout>
      </c:layout>
    </c:title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0.10066077314160864"/>
          <c:y val="0.24963254593175838"/>
          <c:w val="0.62239314679321345"/>
          <c:h val="0.4994721493146702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00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C4-496F-95C0-830BADD9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B8A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C4-496F-95C0-830BADD9B7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1"/>
              <c:layout>
                <c:manualLayout>
                  <c:x val="9.534687242238115E-3"/>
                  <c:y val="3.70370370370370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C4-496F-95C0-830BADD9B7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FFFF"/>
            </a:solidFill>
          </c:spPr>
          <c:dLbls>
            <c:dLbl>
              <c:idx val="0"/>
              <c:layout>
                <c:manualLayout>
                  <c:x val="2.5425832645968309E-2"/>
                  <c:y val="-3.70370370370370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8229080746027E-2"/>
                  <c:y val="3.70370370370370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</c:v>
                </c:pt>
                <c:pt idx="1">
                  <c:v>26</c:v>
                </c:pt>
              </c:numCache>
            </c:numRef>
          </c:val>
        </c:ser>
        <c:dLbls/>
        <c:shape val="cylinder"/>
        <c:axId val="147623936"/>
        <c:axId val="147625472"/>
        <c:axId val="0"/>
      </c:bar3DChart>
      <c:catAx>
        <c:axId val="1476239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7625472"/>
        <c:crosses val="autoZero"/>
        <c:auto val="1"/>
        <c:lblAlgn val="ctr"/>
        <c:lblOffset val="100"/>
      </c:catAx>
      <c:valAx>
        <c:axId val="147625472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7623936"/>
        <c:crosses val="autoZero"/>
        <c:crossBetween val="between"/>
        <c:majorUnit val="112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2.1291946397490234E-2"/>
          <c:y val="0.86386964129483912"/>
          <c:w val="0.71410407661935271"/>
          <c:h val="9.3832020997375476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Bookman Old Style" pitchFamily="18" charset="0"/>
              </a:defRPr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МЕДСЕСТРЫ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30409296302993105"/>
          <c:y val="0.8971413375804913"/>
        </c:manualLayout>
      </c:layout>
      <c:overlay val="1"/>
    </c:title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0.13985402197291119"/>
          <c:y val="0.26373290206706185"/>
          <c:w val="0.84355459674887412"/>
          <c:h val="0.480373081124065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66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7-40F3-AD48-36418A6B3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A8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C7-40F3-AD48-36418A6B3E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00CC00"/>
              </a:solidFill>
            </a:ln>
          </c:spPr>
          <c:dLbls>
            <c:dLbl>
              <c:idx val="1"/>
              <c:layout>
                <c:manualLayout>
                  <c:x val="-4.2328641908855109E-2"/>
                  <c:y val="3.3251943962120321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116</c:v>
                </c:pt>
                <c:pt idx="1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C7-40F3-AD48-36418A6B3E8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FF99"/>
            </a:solidFill>
          </c:spPr>
          <c:dLbls>
            <c:dLbl>
              <c:idx val="0"/>
              <c:layout>
                <c:manualLayout>
                  <c:x val="5.5838255704437192E-2"/>
                  <c:y val="-2.17651602052894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принято</c:v>
                </c:pt>
                <c:pt idx="1">
                  <c:v>уволено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110</c:v>
                </c:pt>
                <c:pt idx="1">
                  <c:v>109</c:v>
                </c:pt>
              </c:numCache>
            </c:numRef>
          </c:val>
        </c:ser>
        <c:dLbls/>
        <c:shape val="cylinder"/>
        <c:axId val="147692160"/>
        <c:axId val="147935616"/>
        <c:axId val="0"/>
      </c:bar3DChart>
      <c:catAx>
        <c:axId val="1476921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7935616"/>
        <c:crosses val="autoZero"/>
        <c:auto val="1"/>
        <c:lblAlgn val="ctr"/>
        <c:lblOffset val="100"/>
      </c:catAx>
      <c:valAx>
        <c:axId val="147935616"/>
        <c:scaling>
          <c:orientation val="minMax"/>
          <c:max val="13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7692160"/>
        <c:crosses val="autoZero"/>
        <c:crossBetween val="between"/>
        <c:majorUnit val="112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8680145231513895"/>
          <c:y val="0.8449043818237485"/>
          <c:w val="0.78393983968548075"/>
          <c:h val="9.1902103622727979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80"/>
      <c:perspective val="30"/>
    </c:view3D>
    <c:plotArea>
      <c:layout>
        <c:manualLayout>
          <c:layoutTarget val="inner"/>
          <c:xMode val="edge"/>
          <c:yMode val="edge"/>
          <c:x val="2.4872592503966812E-2"/>
          <c:y val="5.8363541444548375E-2"/>
          <c:w val="0.95025481499206643"/>
          <c:h val="0.87160020882199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21-49D0-ADE4-3DEAE2EAD28F}"/>
              </c:ext>
            </c:extLst>
          </c:dPt>
          <c:dPt>
            <c:idx val="1"/>
            <c:spPr>
              <a:solidFill>
                <a:srgbClr val="66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21-49D0-ADE4-3DEAE2EAD28F}"/>
              </c:ext>
            </c:extLst>
          </c:dPt>
          <c:cat>
            <c:strRef>
              <c:f>Лист1!$A$2:$A$3</c:f>
              <c:strCache>
                <c:ptCount val="2"/>
                <c:pt idx="0">
                  <c:v>уменьшение стоимости лечения</c:v>
                </c:pt>
                <c:pt idx="1">
                  <c:v>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406</c:v>
                </c:pt>
                <c:pt idx="1">
                  <c:v>9252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21-49D0-ADE4-3DEAE2EAD28F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2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294128935168787E-2"/>
          <c:y val="0.11117154317394642"/>
          <c:w val="0.9742212531724177"/>
          <c:h val="0.83393549879541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016907212329951"/>
                  <c:y val="9.8901633250537427E-2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30209395925706"/>
                  <c:y val="-0.23372476501132441"/>
                </c:manualLayout>
              </c:layout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24615</c:v>
                </c:pt>
                <c:pt idx="1">
                  <c:v>43067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0.21601</cdr:x>
      <cdr:y>0.60511</cdr:y>
    </cdr:from>
    <cdr:to>
      <cdr:x>0.31761</cdr:x>
      <cdr:y>0.762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44216" y="1944216"/>
          <a:ext cx="914400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F6FD-E85F-4B93-9B74-329759C7BF5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2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2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CAB5-E455-4BCE-BC38-2D2625973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1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AF7540-2BEC-4F80-A9FD-7A1FF895A35D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691064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2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2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84E06-6D18-449F-A266-317BA0BB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524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4E06-6D18-449F-A266-317BA0BBFB7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50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4E06-6D18-449F-A266-317BA0BBFB7F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14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4E06-6D18-449F-A266-317BA0BBFB7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63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5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13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C578-1A5E-4A2B-97B6-9840C2C2062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4E06-6D18-449F-A266-317BA0BBFB7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4E06-6D18-449F-A266-317BA0BBFB7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41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84E06-6D18-449F-A266-317BA0BBFB7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20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19D-1FD1-4D0E-AA39-1D9A1DBF3F9C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62BD-B913-420D-AB43-FD685BD89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40AC-E5CA-4C90-82BC-2B180540093F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1F84-641F-4055-954B-83AA6D95F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EF9A-503E-4C13-BF3A-254E6700395A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A0D1-0BBA-42C0-9AF9-1EDD21A3B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1216-0C37-430B-8673-80E152DA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30F8-577F-4FC4-AA79-AFC9BE34D73C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4DD2-6A9F-4327-8019-FF881B832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40AC-9566-4BA0-99F2-1B6040FBBA46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F5A6-4490-4DFA-A06B-76A2E4057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450F-E59E-4515-BDA1-06E654A95E2E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3607-58E7-4D61-9FE7-10C70266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7BD0-33E1-4FF3-A4B4-C0AD4F7838B7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A23B-6816-48F8-894E-F0E4F4F2C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AB85-BB24-4BF9-87C9-07502A676DE8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0B1F-FD87-4FFE-ADC8-E27E30B5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C690-3DE4-4450-B3D5-7107E31F8EFF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E8A4-0B2D-4E18-B071-6CFD17BE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AED7-E43C-474B-BA74-219C77E699C4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626-CD44-43EF-9315-C1464666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4A36-EEF2-4962-A90F-E6F12E2ADF28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E66A-F952-4D0E-8BB2-74B32F65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19964-1F1E-456D-B21D-4A7F45A8A702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4AB40-E0D8-4F7E-82CA-47340C50D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7" Type="http://schemas.openxmlformats.org/officeDocument/2006/relationships/chart" Target="../charts/chart71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6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4109346" y="4980563"/>
            <a:ext cx="50006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183FE6"/>
                </a:solidFill>
                <a:latin typeface="Bookman Old Style" pitchFamily="18" charset="0"/>
              </a:rPr>
              <a:t>Главный врач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sz="4000" b="1" dirty="0">
                <a:solidFill>
                  <a:srgbClr val="183FE6"/>
                </a:solidFill>
                <a:latin typeface="Bookman Old Style" pitchFamily="18" charset="0"/>
              </a:rPr>
              <a:t>И.М. </a:t>
            </a:r>
            <a:r>
              <a:rPr lang="ru-RU" sz="4000" b="1" dirty="0" err="1" smtClean="0">
                <a:solidFill>
                  <a:srgbClr val="183FE6"/>
                </a:solidFill>
                <a:latin typeface="Bookman Old Style" pitchFamily="18" charset="0"/>
              </a:rPr>
              <a:t>Карамова</a:t>
            </a:r>
            <a:endParaRPr lang="ru-RU" sz="4000" b="1" dirty="0" smtClean="0">
              <a:solidFill>
                <a:srgbClr val="183FE6"/>
              </a:solidFill>
              <a:latin typeface="Bookman Old Style" pitchFamily="18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endParaRPr lang="ru-RU" sz="2000" b="1" dirty="0" smtClean="0">
              <a:solidFill>
                <a:srgbClr val="183FE6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0350" y="5286375"/>
            <a:ext cx="184150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8605" y="4997551"/>
            <a:ext cx="1515014" cy="1515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rgbClr val="66FF99">
                <a:alpha val="40000"/>
              </a:srgbClr>
            </a:glow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Горизонтальный свиток 8"/>
          <p:cNvSpPr/>
          <p:nvPr/>
        </p:nvSpPr>
        <p:spPr>
          <a:xfrm rot="21429837">
            <a:off x="217118" y="256195"/>
            <a:ext cx="8715375" cy="4601485"/>
          </a:xfrm>
          <a:prstGeom prst="horizontalScroll">
            <a:avLst/>
          </a:prstGeom>
          <a:gradFill flip="none" rotWithShape="1">
            <a:gsLst>
              <a:gs pos="27000">
                <a:srgbClr val="0E2480"/>
              </a:gs>
              <a:gs pos="20000">
                <a:srgbClr val="0000FF"/>
              </a:gs>
              <a:gs pos="14000">
                <a:srgbClr val="66FF99"/>
              </a:gs>
              <a:gs pos="73000">
                <a:srgbClr val="122EA6"/>
              </a:gs>
              <a:gs pos="79000">
                <a:srgbClr val="0000FF"/>
              </a:gs>
              <a:gs pos="86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Итоги работы </a:t>
            </a:r>
          </a:p>
          <a:p>
            <a:pPr algn="ctr">
              <a:defRPr/>
            </a:pPr>
            <a:r>
              <a:rPr lang="ru-RU" sz="4800" b="1" i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ГБУЗ РБ БСМП г. Уфа </a:t>
            </a:r>
          </a:p>
          <a:p>
            <a:pPr algn="ctr">
              <a:defRPr/>
            </a:pPr>
            <a:r>
              <a:rPr lang="ru-RU" sz="4800" b="1" i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за  </a:t>
            </a:r>
            <a:r>
              <a:rPr lang="ru-RU" sz="4800" b="1" i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2018 </a:t>
            </a:r>
            <a:r>
              <a:rPr lang="ru-RU" sz="4800" b="1" i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1999461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112306887"/>
              </p:ext>
            </p:extLst>
          </p:nvPr>
        </p:nvGraphicFramePr>
        <p:xfrm>
          <a:off x="-243384" y="3904857"/>
          <a:ext cx="4819709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174651722"/>
              </p:ext>
            </p:extLst>
          </p:nvPr>
        </p:nvGraphicFramePr>
        <p:xfrm>
          <a:off x="4468307" y="4077072"/>
          <a:ext cx="4675693" cy="342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50103746"/>
              </p:ext>
            </p:extLst>
          </p:nvPr>
        </p:nvGraphicFramePr>
        <p:xfrm>
          <a:off x="5508104" y="908720"/>
          <a:ext cx="344381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994562751"/>
              </p:ext>
            </p:extLst>
          </p:nvPr>
        </p:nvGraphicFramePr>
        <p:xfrm>
          <a:off x="-396552" y="642918"/>
          <a:ext cx="5760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ый прямоугольник 11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gradFill flip="none" rotWithShape="1">
            <a:gsLst>
              <a:gs pos="12000">
                <a:srgbClr val="0E2480"/>
              </a:gs>
              <a:gs pos="3000">
                <a:srgbClr val="0000FF"/>
              </a:gs>
              <a:gs pos="20000">
                <a:srgbClr val="00B050"/>
              </a:gs>
              <a:gs pos="91000">
                <a:srgbClr val="122EA6"/>
              </a:gs>
              <a:gs pos="98000">
                <a:srgbClr val="0000FF"/>
              </a:gs>
              <a:gs pos="80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ПЕДИАТРИЧЕСКАЯ СЛУЖБА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ПОКАЗАТЕЛИ  РАБОТЫ 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1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764174912"/>
              </p:ext>
            </p:extLst>
          </p:nvPr>
        </p:nvGraphicFramePr>
        <p:xfrm>
          <a:off x="-219105" y="3933056"/>
          <a:ext cx="4819709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74952636"/>
              </p:ext>
            </p:extLst>
          </p:nvPr>
        </p:nvGraphicFramePr>
        <p:xfrm>
          <a:off x="4471018" y="4057913"/>
          <a:ext cx="4675693" cy="342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63192532"/>
              </p:ext>
            </p:extLst>
          </p:nvPr>
        </p:nvGraphicFramePr>
        <p:xfrm>
          <a:off x="5436096" y="836712"/>
          <a:ext cx="344381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29712387"/>
              </p:ext>
            </p:extLst>
          </p:nvPr>
        </p:nvGraphicFramePr>
        <p:xfrm>
          <a:off x="-252536" y="836712"/>
          <a:ext cx="57606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ый прямоугольник 11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ХИРУРГИЧЕСКАЯ СЛУЖБА:  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ПОКАЗАТЕЛИ  РАБОТЫ 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6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14119" y="764704"/>
          <a:ext cx="849694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475656" y="3789363"/>
          <a:ext cx="8136904" cy="303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 rot="21290045">
            <a:off x="-23509" y="1000359"/>
            <a:ext cx="2068951" cy="741346"/>
          </a:xfrm>
          <a:prstGeom prst="ellipse">
            <a:avLst/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Количество операций</a:t>
            </a:r>
          </a:p>
        </p:txBody>
      </p:sp>
      <p:sp>
        <p:nvSpPr>
          <p:cNvPr id="10" name="Овал 9"/>
          <p:cNvSpPr/>
          <p:nvPr/>
        </p:nvSpPr>
        <p:spPr>
          <a:xfrm rot="21290045">
            <a:off x="-34019" y="5412567"/>
            <a:ext cx="2518829" cy="1003361"/>
          </a:xfrm>
          <a:prstGeom prst="ellips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cs typeface="Arial" charset="0"/>
              </a:rPr>
              <a:t>Количество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cs typeface="Arial" charset="0"/>
              </a:rPr>
              <a:t>оперированных больных</a:t>
            </a:r>
          </a:p>
        </p:txBody>
      </p:sp>
      <p:sp>
        <p:nvSpPr>
          <p:cNvPr id="11" name="Скругленная прямоугольная выноска 15"/>
          <p:cNvSpPr>
            <a:spLocks noChangeArrowheads="1"/>
          </p:cNvSpPr>
          <p:nvPr/>
        </p:nvSpPr>
        <p:spPr bwMode="auto">
          <a:xfrm>
            <a:off x="0" y="2420888"/>
            <a:ext cx="2074616" cy="2520280"/>
          </a:xfrm>
          <a:prstGeom prst="wedgeRoundRectCallout">
            <a:avLst>
              <a:gd name="adj1" fmla="val 29292"/>
              <a:gd name="adj2" fmla="val 7088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Calibri" pitchFamily="34" charset="0"/>
              </a:rPr>
              <a:t>Количество операций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на </a:t>
            </a:r>
            <a:r>
              <a:rPr lang="ru-RU" sz="2000" b="1" dirty="0" smtClean="0">
                <a:latin typeface="Calibri" pitchFamily="34" charset="0"/>
              </a:rPr>
              <a:t>одного </a:t>
            </a:r>
            <a:r>
              <a:rPr lang="ru-RU" b="1" dirty="0" smtClean="0">
                <a:latin typeface="Calibri" pitchFamily="34" charset="0"/>
              </a:rPr>
              <a:t>оперированного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больного</a:t>
            </a:r>
            <a:r>
              <a:rPr lang="ru-RU" sz="2000" b="1" dirty="0">
                <a:latin typeface="Calibri" pitchFamily="34" charset="0"/>
              </a:rPr>
              <a:t>: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2016 </a:t>
            </a:r>
            <a:r>
              <a:rPr lang="ru-RU" sz="2000" b="1" dirty="0">
                <a:latin typeface="Calibri" pitchFamily="34" charset="0"/>
              </a:rPr>
              <a:t>год – </a:t>
            </a:r>
            <a:r>
              <a:rPr lang="ru-RU" sz="2000" b="1" dirty="0" smtClean="0">
                <a:latin typeface="Calibri" pitchFamily="34" charset="0"/>
              </a:rPr>
              <a:t>1,3</a:t>
            </a:r>
            <a:endParaRPr lang="ru-RU" sz="2000" b="1" dirty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2017 </a:t>
            </a:r>
            <a:r>
              <a:rPr lang="ru-RU" sz="2000" b="1" dirty="0">
                <a:latin typeface="Calibri" pitchFamily="34" charset="0"/>
              </a:rPr>
              <a:t>год – </a:t>
            </a:r>
            <a:r>
              <a:rPr lang="ru-RU" sz="2000" b="1" dirty="0" smtClean="0">
                <a:latin typeface="Calibri" pitchFamily="34" charset="0"/>
              </a:rPr>
              <a:t>1,2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2018 год – 1,2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Овальная выноска 18"/>
          <p:cNvSpPr>
            <a:spLocks noChangeArrowheads="1"/>
          </p:cNvSpPr>
          <p:nvPr/>
        </p:nvSpPr>
        <p:spPr bwMode="auto">
          <a:xfrm>
            <a:off x="2201786" y="2987750"/>
            <a:ext cx="1294010" cy="308443"/>
          </a:xfrm>
          <a:prstGeom prst="wedgeEllipseCallout">
            <a:avLst>
              <a:gd name="adj1" fmla="val 8086"/>
              <a:gd name="adj2" fmla="val 90535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-2,1 %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Овальная выноска 18"/>
          <p:cNvSpPr>
            <a:spLocks noChangeArrowheads="1"/>
          </p:cNvSpPr>
          <p:nvPr/>
        </p:nvSpPr>
        <p:spPr bwMode="auto">
          <a:xfrm>
            <a:off x="3875032" y="2991869"/>
            <a:ext cx="1237679" cy="304324"/>
          </a:xfrm>
          <a:prstGeom prst="wedgeEllipseCallout">
            <a:avLst>
              <a:gd name="adj1" fmla="val 18584"/>
              <a:gd name="adj2" fmla="val 86529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+4,7 %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Овальная выноска 18"/>
          <p:cNvSpPr>
            <a:spLocks noChangeArrowheads="1"/>
          </p:cNvSpPr>
          <p:nvPr/>
        </p:nvSpPr>
        <p:spPr bwMode="auto">
          <a:xfrm>
            <a:off x="5933360" y="3260270"/>
            <a:ext cx="1138237" cy="252769"/>
          </a:xfrm>
          <a:prstGeom prst="wedgeEllipseCallout">
            <a:avLst>
              <a:gd name="adj1" fmla="val -37612"/>
              <a:gd name="adj2" fmla="val 58079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+3,9 %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Овальная выноска 18"/>
          <p:cNvSpPr>
            <a:spLocks noChangeArrowheads="1"/>
          </p:cNvSpPr>
          <p:nvPr/>
        </p:nvSpPr>
        <p:spPr bwMode="auto">
          <a:xfrm>
            <a:off x="7354540" y="3082330"/>
            <a:ext cx="1224136" cy="304324"/>
          </a:xfrm>
          <a:prstGeom prst="wedgeEllipseCallout">
            <a:avLst>
              <a:gd name="adj1" fmla="val 2127"/>
              <a:gd name="adj2" fmla="val 104754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-6,3%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Овальная выноска 10"/>
          <p:cNvSpPr>
            <a:spLocks noChangeArrowheads="1"/>
          </p:cNvSpPr>
          <p:nvPr/>
        </p:nvSpPr>
        <p:spPr bwMode="auto">
          <a:xfrm>
            <a:off x="2492496" y="6036467"/>
            <a:ext cx="1003300" cy="287337"/>
          </a:xfrm>
          <a:prstGeom prst="wedgeEllipseCallout">
            <a:avLst>
              <a:gd name="adj1" fmla="val -33861"/>
              <a:gd name="adj2" fmla="val 119060"/>
            </a:avLst>
          </a:prstGeom>
          <a:solidFill>
            <a:schemeClr val="bg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alibri" pitchFamily="34" charset="0"/>
              </a:rPr>
              <a:t>+3,1%</a:t>
            </a:r>
            <a:endParaRPr lang="ru-RU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Овальная выноска 10"/>
          <p:cNvSpPr>
            <a:spLocks noChangeArrowheads="1"/>
          </p:cNvSpPr>
          <p:nvPr/>
        </p:nvSpPr>
        <p:spPr bwMode="auto">
          <a:xfrm>
            <a:off x="3897305" y="6036467"/>
            <a:ext cx="1193132" cy="287337"/>
          </a:xfrm>
          <a:prstGeom prst="wedgeEllipseCallout">
            <a:avLst>
              <a:gd name="adj1" fmla="val -33861"/>
              <a:gd name="adj2" fmla="val 119060"/>
            </a:avLst>
          </a:prstGeom>
          <a:solidFill>
            <a:schemeClr val="bg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alibri" pitchFamily="34" charset="0"/>
              </a:rPr>
              <a:t>+17,7 %</a:t>
            </a:r>
            <a:endParaRPr lang="ru-RU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4" name="Овальная выноска 10"/>
          <p:cNvSpPr>
            <a:spLocks noChangeArrowheads="1"/>
          </p:cNvSpPr>
          <p:nvPr/>
        </p:nvSpPr>
        <p:spPr bwMode="auto">
          <a:xfrm>
            <a:off x="5508104" y="6101250"/>
            <a:ext cx="1138237" cy="235257"/>
          </a:xfrm>
          <a:prstGeom prst="wedgeEllipseCallout">
            <a:avLst>
              <a:gd name="adj1" fmla="val -33861"/>
              <a:gd name="adj2" fmla="val 119060"/>
            </a:avLst>
          </a:prstGeom>
          <a:solidFill>
            <a:schemeClr val="bg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alibri" pitchFamily="34" charset="0"/>
              </a:rPr>
              <a:t>+3,9%</a:t>
            </a:r>
            <a:endParaRPr lang="ru-RU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" name="Овальная выноска 10"/>
          <p:cNvSpPr>
            <a:spLocks noChangeArrowheads="1"/>
          </p:cNvSpPr>
          <p:nvPr/>
        </p:nvSpPr>
        <p:spPr bwMode="auto">
          <a:xfrm>
            <a:off x="7415103" y="6049170"/>
            <a:ext cx="1117337" cy="287337"/>
          </a:xfrm>
          <a:prstGeom prst="wedgeEllipseCallout">
            <a:avLst>
              <a:gd name="adj1" fmla="val -33861"/>
              <a:gd name="adj2" fmla="val 119060"/>
            </a:avLst>
          </a:prstGeom>
          <a:solidFill>
            <a:schemeClr val="bg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alibri" pitchFamily="34" charset="0"/>
              </a:rPr>
              <a:t>+1,6 %</a:t>
            </a:r>
            <a:endParaRPr lang="ru-RU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Скругленный прямоугольник 11"/>
          <p:cNvSpPr/>
          <p:nvPr/>
        </p:nvSpPr>
        <p:spPr>
          <a:xfrm>
            <a:off x="179512" y="116632"/>
            <a:ext cx="8842185" cy="482482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Оперативные   </a:t>
            </a:r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вмешательства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825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08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837529"/>
              </p:ext>
            </p:extLst>
          </p:nvPr>
        </p:nvGraphicFramePr>
        <p:xfrm>
          <a:off x="21110" y="599114"/>
          <a:ext cx="9000587" cy="5792950"/>
        </p:xfrm>
        <a:graphic>
          <a:graphicData uri="http://schemas.openxmlformats.org/drawingml/2006/table">
            <a:tbl>
              <a:tblPr/>
              <a:tblGrid>
                <a:gridCol w="25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2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Отделения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Хирургическая активность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Послеоперационная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летальность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 экстренных операций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Гинекологическое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81,4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80,3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0,06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Хирургическое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68,6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65,7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Гнойная хирургия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67,5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70,3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1,8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75,7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73,8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Травматологическое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74,6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77,6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0,5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56,9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Нейрохирургическое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52,2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47,8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6,2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5,5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Урологическое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43,0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52,5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0,19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63,8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Детская хирургия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46,2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47,6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ДЛОР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83,0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84,3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75,2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75,4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Сосудистая  хирургия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43,5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45,4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1,7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2,6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60,7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62,6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1,1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1.1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50,9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11"/>
          <p:cNvSpPr/>
          <p:nvPr/>
        </p:nvSpPr>
        <p:spPr>
          <a:xfrm>
            <a:off x="179512" y="116632"/>
            <a:ext cx="8842185" cy="482482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Хирургическая   деятельность</a:t>
            </a:r>
            <a:endParaRPr lang="ru-RU" sz="24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33868598"/>
              </p:ext>
            </p:extLst>
          </p:nvPr>
        </p:nvGraphicFramePr>
        <p:xfrm>
          <a:off x="117257" y="468363"/>
          <a:ext cx="5112569" cy="348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ая прямоугольная выноска 9"/>
          <p:cNvSpPr/>
          <p:nvPr/>
        </p:nvSpPr>
        <p:spPr>
          <a:xfrm>
            <a:off x="480579" y="889988"/>
            <a:ext cx="1790447" cy="584373"/>
          </a:xfrm>
          <a:prstGeom prst="wedgeRoundRectCallout">
            <a:avLst>
              <a:gd name="adj1" fmla="val 58954"/>
              <a:gd name="adj2" fmla="val 30542"/>
              <a:gd name="adj3" fmla="val 16667"/>
            </a:avLst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Болезни </a:t>
            </a:r>
            <a:r>
              <a:rPr lang="ru-RU" sz="1600" b="1" dirty="0"/>
              <a:t>системы </a:t>
            </a:r>
            <a:r>
              <a:rPr lang="ru-RU" sz="1600" b="1" dirty="0" smtClean="0"/>
              <a:t>кровообращения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986295" y="2751227"/>
            <a:ext cx="2487061" cy="792088"/>
          </a:xfrm>
          <a:prstGeom prst="wedgeRoundRectCallout">
            <a:avLst>
              <a:gd name="adj1" fmla="val -56665"/>
              <a:gd name="adj2" fmla="val -77185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Травмы, отравления и воздействия внешних причин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059435" y="2035342"/>
            <a:ext cx="1913977" cy="472205"/>
          </a:xfrm>
          <a:prstGeom prst="wedgeRoundRectCallout">
            <a:avLst>
              <a:gd name="adj1" fmla="val -71659"/>
              <a:gd name="adj2" fmla="val 10726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Болезни пищеварения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14022" y="3324941"/>
            <a:ext cx="1924647" cy="471532"/>
          </a:xfrm>
          <a:prstGeom prst="wedgeRoundRectCallout">
            <a:avLst>
              <a:gd name="adj1" fmla="val 62527"/>
              <a:gd name="adj2" fmla="val -118671"/>
              <a:gd name="adj3" fmla="val 16667"/>
            </a:avLst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Болезни органов дыхания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94845" y="2666345"/>
            <a:ext cx="1080120" cy="373182"/>
          </a:xfrm>
          <a:prstGeom prst="wedgeRoundRectCallout">
            <a:avLst>
              <a:gd name="adj1" fmla="val 24727"/>
              <a:gd name="adj2" fmla="val -85009"/>
              <a:gd name="adj3" fmla="val 1666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Прочие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 bwMode="auto">
          <a:xfrm>
            <a:off x="183682" y="5013176"/>
            <a:ext cx="2982567" cy="132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Структура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dirty="0" err="1" smtClean="0">
                <a:solidFill>
                  <a:srgbClr val="0000FF"/>
                </a:solidFill>
                <a:latin typeface="Bookman Old Style" pitchFamily="18" charset="0"/>
              </a:rPr>
              <a:t>досуточной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летальности, %</a:t>
            </a: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46806028"/>
              </p:ext>
            </p:extLst>
          </p:nvPr>
        </p:nvGraphicFramePr>
        <p:xfrm>
          <a:off x="3460140" y="3094311"/>
          <a:ext cx="5112569" cy="348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Скругленная прямоугольная выноска 18"/>
          <p:cNvSpPr/>
          <p:nvPr/>
        </p:nvSpPr>
        <p:spPr>
          <a:xfrm>
            <a:off x="3593879" y="5564799"/>
            <a:ext cx="978025" cy="384481"/>
          </a:xfrm>
          <a:prstGeom prst="wedgeRoundRectCallout">
            <a:avLst>
              <a:gd name="adj1" fmla="val 89185"/>
              <a:gd name="adj2" fmla="val -102685"/>
              <a:gd name="adj3" fmla="val 16667"/>
            </a:avLst>
          </a:prstGeom>
          <a:solidFill>
            <a:srgbClr val="6DF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Прочие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644008" y="6052369"/>
            <a:ext cx="1866689" cy="562784"/>
          </a:xfrm>
          <a:prstGeom prst="wedgeRoundRectCallout">
            <a:avLst>
              <a:gd name="adj1" fmla="val 28439"/>
              <a:gd name="adj2" fmla="val -131306"/>
              <a:gd name="adj3" fmla="val 16667"/>
            </a:avLst>
          </a:prstGeom>
          <a:solidFill>
            <a:srgbClr val="151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Болезни органов дыхания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732240" y="6035539"/>
            <a:ext cx="1894803" cy="579614"/>
          </a:xfrm>
          <a:prstGeom prst="wedgeRoundRectCallout">
            <a:avLst>
              <a:gd name="adj1" fmla="val -39969"/>
              <a:gd name="adj2" fmla="val -185307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Болезни органов пищеварения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614389" y="4581128"/>
            <a:ext cx="1529611" cy="1368152"/>
          </a:xfrm>
          <a:prstGeom prst="wedgeRoundRectCallout">
            <a:avLst>
              <a:gd name="adj1" fmla="val -70200"/>
              <a:gd name="adj2" fmla="val -4347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Травмы, отравления и воздействия внешних причин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166249" y="3986059"/>
            <a:ext cx="1790447" cy="584373"/>
          </a:xfrm>
          <a:prstGeom prst="wedgeRoundRectCallout">
            <a:avLst>
              <a:gd name="adj1" fmla="val 77362"/>
              <a:gd name="adj2" fmla="val 10528"/>
              <a:gd name="adj3" fmla="val 16667"/>
            </a:avLst>
          </a:prstGeom>
          <a:solidFill>
            <a:srgbClr val="FFD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Болезни </a:t>
            </a:r>
            <a:r>
              <a:rPr lang="ru-RU" sz="1600" b="1" dirty="0">
                <a:solidFill>
                  <a:schemeClr val="tx1"/>
                </a:solidFill>
              </a:rPr>
              <a:t>системы </a:t>
            </a:r>
            <a:r>
              <a:rPr lang="ru-RU" sz="1600" b="1" dirty="0" smtClean="0">
                <a:solidFill>
                  <a:schemeClr val="tx1"/>
                </a:solidFill>
              </a:rPr>
              <a:t>кровообращения</a:t>
            </a:r>
          </a:p>
        </p:txBody>
      </p:sp>
      <p:sp>
        <p:nvSpPr>
          <p:cNvPr id="16" name="Скругленный прямоугольник 11"/>
          <p:cNvSpPr/>
          <p:nvPr/>
        </p:nvSpPr>
        <p:spPr>
          <a:xfrm>
            <a:off x="120820" y="116632"/>
            <a:ext cx="8842185" cy="482482"/>
          </a:xfrm>
          <a:prstGeom prst="roundRect">
            <a:avLst/>
          </a:prstGeom>
          <a:gradFill flip="none" rotWithShape="1">
            <a:gsLst>
              <a:gs pos="16000">
                <a:schemeClr val="tx1"/>
              </a:gs>
              <a:gs pos="9000">
                <a:srgbClr val="0000FF"/>
              </a:gs>
              <a:gs pos="3000">
                <a:srgbClr val="00B050"/>
              </a:gs>
              <a:gs pos="85000">
                <a:schemeClr val="tx1"/>
              </a:gs>
              <a:gs pos="93000">
                <a:srgbClr val="0000FF"/>
              </a:gs>
              <a:gs pos="98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СТРУКТУРА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ЛЕТАЛЬНОСТИ</a:t>
            </a:r>
            <a:endParaRPr lang="ru-RU" sz="24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8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76870676"/>
              </p:ext>
            </p:extLst>
          </p:nvPr>
        </p:nvGraphicFramePr>
        <p:xfrm>
          <a:off x="-540568" y="1196752"/>
          <a:ext cx="3600400" cy="27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2346350"/>
              </p:ext>
            </p:extLst>
          </p:nvPr>
        </p:nvGraphicFramePr>
        <p:xfrm>
          <a:off x="4661756" y="4005064"/>
          <a:ext cx="3789508" cy="270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257220"/>
              </p:ext>
            </p:extLst>
          </p:nvPr>
        </p:nvGraphicFramePr>
        <p:xfrm>
          <a:off x="107504" y="4046241"/>
          <a:ext cx="3780420" cy="281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4087783"/>
              </p:ext>
            </p:extLst>
          </p:nvPr>
        </p:nvGraphicFramePr>
        <p:xfrm>
          <a:off x="5997361" y="1340768"/>
          <a:ext cx="3024336" cy="252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4755378"/>
              </p:ext>
            </p:extLst>
          </p:nvPr>
        </p:nvGraphicFramePr>
        <p:xfrm>
          <a:off x="2555776" y="1052736"/>
          <a:ext cx="36724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ый прямоугольник 11"/>
          <p:cNvSpPr/>
          <p:nvPr/>
        </p:nvSpPr>
        <p:spPr>
          <a:xfrm>
            <a:off x="179512" y="116632"/>
            <a:ext cx="8842185" cy="936104"/>
          </a:xfrm>
          <a:prstGeom prst="roundRect">
            <a:avLst/>
          </a:prstGeom>
          <a:gradFill flip="none" rotWithShape="1">
            <a:gsLst>
              <a:gs pos="12000">
                <a:schemeClr val="accent2">
                  <a:lumMod val="50000"/>
                </a:schemeClr>
              </a:gs>
              <a:gs pos="7000">
                <a:srgbClr val="FFC000"/>
              </a:gs>
              <a:gs pos="1000">
                <a:schemeClr val="accent6">
                  <a:lumMod val="75000"/>
                </a:schemeClr>
              </a:gs>
              <a:gs pos="88000">
                <a:schemeClr val="accent2">
                  <a:lumMod val="50000"/>
                </a:schemeClr>
              </a:gs>
              <a:gs pos="93000">
                <a:srgbClr val="FFC000"/>
              </a:gs>
              <a:gs pos="98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 err="1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травматологическИЙ</a:t>
            </a: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  центр 1 уровня</a:t>
            </a:r>
          </a:p>
          <a:p>
            <a:pPr algn="ctr">
              <a:defRPr/>
            </a:pPr>
            <a:r>
              <a:rPr lang="ru-RU" sz="2400" b="1" u="sng" cap="all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ПОКАЗАТЕЛИ</a:t>
            </a:r>
            <a:endParaRPr lang="ru-RU" sz="2400" b="1" u="sng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6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5180001_thumb.jpg"/>
          <p:cNvPicPr>
            <a:picLocks noChangeAspect="1" noChangeArrowheads="1"/>
          </p:cNvPicPr>
          <p:nvPr/>
        </p:nvPicPr>
        <p:blipFill rotWithShape="1">
          <a:blip r:embed="rId2" cstate="print"/>
          <a:srcRect l="9630" t="14892"/>
          <a:stretch/>
        </p:blipFill>
        <p:spPr bwMode="auto">
          <a:xfrm>
            <a:off x="3862734" y="4005064"/>
            <a:ext cx="5155488" cy="2643914"/>
          </a:xfrm>
          <a:prstGeom prst="rect">
            <a:avLst/>
          </a:prstGeom>
          <a:noFill/>
        </p:spPr>
      </p:pic>
      <p:graphicFrame>
        <p:nvGraphicFramePr>
          <p:cNvPr id="1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93424957"/>
              </p:ext>
            </p:extLst>
          </p:nvPr>
        </p:nvGraphicFramePr>
        <p:xfrm>
          <a:off x="-180528" y="960710"/>
          <a:ext cx="3275856" cy="304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9421612"/>
              </p:ext>
            </p:extLst>
          </p:nvPr>
        </p:nvGraphicFramePr>
        <p:xfrm>
          <a:off x="2627784" y="1268760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4651093"/>
              </p:ext>
            </p:extLst>
          </p:nvPr>
        </p:nvGraphicFramePr>
        <p:xfrm>
          <a:off x="5724128" y="1052736"/>
          <a:ext cx="329409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9995821"/>
              </p:ext>
            </p:extLst>
          </p:nvPr>
        </p:nvGraphicFramePr>
        <p:xfrm>
          <a:off x="28082" y="4044973"/>
          <a:ext cx="3780420" cy="281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Скругленный прямоугольник 11"/>
          <p:cNvSpPr/>
          <p:nvPr/>
        </p:nvSpPr>
        <p:spPr>
          <a:xfrm>
            <a:off x="179512" y="116632"/>
            <a:ext cx="8842185" cy="936104"/>
          </a:xfrm>
          <a:prstGeom prst="roundRect">
            <a:avLst/>
          </a:prstGeom>
          <a:gradFill flip="none" rotWithShape="1">
            <a:gsLst>
              <a:gs pos="12000">
                <a:schemeClr val="accent2">
                  <a:lumMod val="50000"/>
                </a:schemeClr>
              </a:gs>
              <a:gs pos="7000">
                <a:srgbClr val="FFC000"/>
              </a:gs>
              <a:gs pos="1000">
                <a:schemeClr val="accent6">
                  <a:lumMod val="75000"/>
                </a:schemeClr>
              </a:gs>
              <a:gs pos="88000">
                <a:schemeClr val="accent2">
                  <a:lumMod val="50000"/>
                </a:schemeClr>
              </a:gs>
              <a:gs pos="93000">
                <a:srgbClr val="FFC000"/>
              </a:gs>
              <a:gs pos="98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 err="1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травматологическИЙ</a:t>
            </a: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  центр 1 уровня</a:t>
            </a:r>
          </a:p>
          <a:p>
            <a:pPr algn="ctr">
              <a:defRPr/>
            </a:pPr>
            <a:r>
              <a:rPr lang="ru-RU" sz="2400" b="1" u="sng" cap="all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Д Т П</a:t>
            </a:r>
            <a:endParaRPr lang="ru-RU" sz="2400" b="1" u="sng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2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5180001_thumb.jpg"/>
          <p:cNvPicPr>
            <a:picLocks noChangeAspect="1" noChangeArrowheads="1"/>
          </p:cNvPicPr>
          <p:nvPr/>
        </p:nvPicPr>
        <p:blipFill rotWithShape="1">
          <a:blip r:embed="rId3" cstate="print"/>
          <a:srcRect l="9630" t="14892"/>
          <a:stretch/>
        </p:blipFill>
        <p:spPr bwMode="auto">
          <a:xfrm>
            <a:off x="3862734" y="4005064"/>
            <a:ext cx="5155488" cy="2643914"/>
          </a:xfrm>
          <a:prstGeom prst="rect">
            <a:avLst/>
          </a:prstGeom>
          <a:noFill/>
        </p:spPr>
      </p:pic>
      <p:graphicFrame>
        <p:nvGraphicFramePr>
          <p:cNvPr id="1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70787546"/>
              </p:ext>
            </p:extLst>
          </p:nvPr>
        </p:nvGraphicFramePr>
        <p:xfrm>
          <a:off x="-180528" y="960710"/>
          <a:ext cx="3275856" cy="304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3875090"/>
              </p:ext>
            </p:extLst>
          </p:nvPr>
        </p:nvGraphicFramePr>
        <p:xfrm>
          <a:off x="2627784" y="1268760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3336163"/>
              </p:ext>
            </p:extLst>
          </p:nvPr>
        </p:nvGraphicFramePr>
        <p:xfrm>
          <a:off x="5724128" y="1052736"/>
          <a:ext cx="329409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7713671"/>
              </p:ext>
            </p:extLst>
          </p:nvPr>
        </p:nvGraphicFramePr>
        <p:xfrm>
          <a:off x="28082" y="4044973"/>
          <a:ext cx="3780420" cy="281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Скругленный прямоугольник 11"/>
          <p:cNvSpPr/>
          <p:nvPr/>
        </p:nvSpPr>
        <p:spPr>
          <a:xfrm>
            <a:off x="179512" y="116632"/>
            <a:ext cx="8842185" cy="936104"/>
          </a:xfrm>
          <a:prstGeom prst="roundRect">
            <a:avLst/>
          </a:prstGeom>
          <a:gradFill flip="none" rotWithShape="1">
            <a:gsLst>
              <a:gs pos="12000">
                <a:schemeClr val="accent2">
                  <a:lumMod val="50000"/>
                </a:schemeClr>
              </a:gs>
              <a:gs pos="7000">
                <a:srgbClr val="FFC000"/>
              </a:gs>
              <a:gs pos="1000">
                <a:schemeClr val="accent6">
                  <a:lumMod val="75000"/>
                </a:schemeClr>
              </a:gs>
              <a:gs pos="88000">
                <a:schemeClr val="accent2">
                  <a:lumMod val="50000"/>
                </a:schemeClr>
              </a:gs>
              <a:gs pos="93000">
                <a:srgbClr val="FFC000"/>
              </a:gs>
              <a:gs pos="98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Куст травматологического  центра 1 уровня ГБУЗ РБ БСМП Г.УФА /</a:t>
            </a:r>
            <a:r>
              <a:rPr lang="ru-RU" sz="2400" b="1" u="sng" cap="all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Д Т П/</a:t>
            </a:r>
            <a:endParaRPr lang="ru-RU" sz="2400" b="1" u="sng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7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1166296"/>
              </p:ext>
            </p:extLst>
          </p:nvPr>
        </p:nvGraphicFramePr>
        <p:xfrm>
          <a:off x="161040" y="956119"/>
          <a:ext cx="8871034" cy="590188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845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4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0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06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Bookman Old Style" pitchFamily="18" charset="0"/>
                        </a:rPr>
                        <a:t> Исследования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Bookman Old Style" pitchFamily="18" charset="0"/>
                        </a:rPr>
                        <a:t>2016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Bookman Old Style" pitchFamily="18" charset="0"/>
                        </a:rPr>
                        <a:t>2017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</a:rPr>
                        <a:t>2018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3FE6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Эндоскопические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11 012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10 468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9 962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Рентгендиагностические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50 809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53 492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55 911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Компьютерная томография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39 186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39 276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39 345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Магнитно - резонансная томография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14 154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16 155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16 105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Лабораторные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1 803 942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1 909 535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1 933 326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Функциональные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cs typeface="+mn-cs"/>
                        </a:rPr>
                        <a:t>62 888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+mn-cs"/>
                        </a:rPr>
                        <a:t>73 253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71 586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Ультразвуковые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cs typeface="+mn-cs"/>
                        </a:rPr>
                        <a:t>65 161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+mn-cs"/>
                        </a:rPr>
                        <a:t>70 584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77 398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Физиотерапевтические процедуры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181 655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181 928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172 667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ЛФК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85 194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85 376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FE6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87 588</a:t>
                      </a:r>
                    </a:p>
                  </a:txBody>
                  <a:tcPr anchor="ctr" horzOverflow="overflow">
                    <a:gradFill flip="none" rotWithShape="1">
                      <a:gsLst>
                        <a:gs pos="0">
                          <a:srgbClr val="66FF99">
                            <a:tint val="66000"/>
                            <a:satMod val="160000"/>
                          </a:srgbClr>
                        </a:gs>
                        <a:gs pos="50000">
                          <a:srgbClr val="66FF99">
                            <a:tint val="44500"/>
                            <a:satMod val="160000"/>
                          </a:srgbClr>
                        </a:gs>
                        <a:gs pos="100000">
                          <a:srgbClr val="66FF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11"/>
          <p:cNvSpPr/>
          <p:nvPr/>
        </p:nvSpPr>
        <p:spPr>
          <a:xfrm>
            <a:off x="147143" y="83138"/>
            <a:ext cx="8842185" cy="825582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cap="all" dirty="0" smtClean="0">
                <a:solidFill>
                  <a:srgbClr val="FFC000"/>
                </a:solidFill>
                <a:latin typeface="Bookman Old Style" pitchFamily="18" charset="0"/>
              </a:rPr>
              <a:t> Лечебно-диагностические отделения</a:t>
            </a:r>
          </a:p>
          <a:p>
            <a:pPr algn="ctr">
              <a:lnSpc>
                <a:spcPct val="90000"/>
              </a:lnSpc>
            </a:pPr>
            <a:r>
              <a:rPr lang="ru-RU" sz="2400" b="1" cap="all" dirty="0" smtClean="0">
                <a:solidFill>
                  <a:srgbClr val="FFC000"/>
                </a:solidFill>
                <a:latin typeface="Bookman Old Style" pitchFamily="18" charset="0"/>
              </a:rPr>
              <a:t>количество процедур</a:t>
            </a:r>
            <a:endParaRPr lang="ru-RU" sz="2400" b="1" cap="all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1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3322037"/>
              </p:ext>
            </p:extLst>
          </p:nvPr>
        </p:nvGraphicFramePr>
        <p:xfrm>
          <a:off x="60338" y="1340768"/>
          <a:ext cx="8928990" cy="524812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75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9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9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Проведено исследований и процедур на одного больного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2017</a:t>
                      </a:r>
                    </a:p>
                  </a:txBody>
                  <a:tcPr marT="45706" marB="4570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2018</a:t>
                      </a:r>
                    </a:p>
                  </a:txBody>
                  <a:tcPr marT="45706" marB="45706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Лабораторные исследования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65,6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70,0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70,3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Функциональные исследования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2,3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2,7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2,6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Ультразвуковые исследования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2,4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2,6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2,8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Рентгендиагностические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исследования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2,0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2,0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Физиотерапевтические процедуры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6,6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6,7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6,3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869BF2">
                            <a:tint val="66000"/>
                            <a:satMod val="160000"/>
                          </a:srgbClr>
                        </a:gs>
                        <a:gs pos="50000">
                          <a:srgbClr val="869BF2">
                            <a:tint val="44500"/>
                            <a:satMod val="160000"/>
                          </a:srgbClr>
                        </a:gs>
                        <a:gs pos="100000">
                          <a:srgbClr val="869BF2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3651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Процедуры ЛФК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</a:rPr>
                        <a:t>3,1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3,1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3,2</a:t>
                      </a:r>
                    </a:p>
                  </a:txBody>
                  <a:tcPr marT="45706" marB="45706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11"/>
          <p:cNvSpPr/>
          <p:nvPr/>
        </p:nvSpPr>
        <p:spPr>
          <a:xfrm>
            <a:off x="147143" y="83138"/>
            <a:ext cx="8842185" cy="897589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cap="all" dirty="0" smtClean="0">
                <a:solidFill>
                  <a:srgbClr val="FFC000"/>
                </a:solidFill>
                <a:latin typeface="Bookman Old Style" pitchFamily="18" charset="0"/>
              </a:rPr>
              <a:t>лечебно-диагностические отделения</a:t>
            </a:r>
          </a:p>
          <a:p>
            <a:pPr algn="ctr">
              <a:lnSpc>
                <a:spcPct val="90000"/>
              </a:lnSpc>
            </a:pPr>
            <a:r>
              <a:rPr lang="ru-RU" sz="2400" b="1" u="sng" cap="all" dirty="0" smtClean="0">
                <a:solidFill>
                  <a:srgbClr val="FFC000"/>
                </a:solidFill>
                <a:latin typeface="Bookman Old Style" pitchFamily="18" charset="0"/>
              </a:rPr>
              <a:t>Число  процедур  на  одного  больного</a:t>
            </a:r>
            <a:endParaRPr lang="ru-RU" sz="2400" b="1" u="sng" cap="all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9222185"/>
              </p:ext>
            </p:extLst>
          </p:nvPr>
        </p:nvGraphicFramePr>
        <p:xfrm>
          <a:off x="-468560" y="908720"/>
          <a:ext cx="34563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331640" y="5746354"/>
            <a:ext cx="1296144" cy="10412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+8,7 %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6093296"/>
            <a:ext cx="129614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+</a:t>
            </a:r>
            <a:r>
              <a:rPr lang="ru-RU" sz="2000" b="1" dirty="0" smtClean="0">
                <a:solidFill>
                  <a:srgbClr val="FF0000"/>
                </a:solidFill>
              </a:rPr>
              <a:t>0,8%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84368" y="6093296"/>
            <a:ext cx="165618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+14,9%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11"/>
          <p:cNvSpPr/>
          <p:nvPr/>
        </p:nvSpPr>
        <p:spPr>
          <a:xfrm>
            <a:off x="41464" y="116632"/>
            <a:ext cx="8996173" cy="482482"/>
          </a:xfrm>
          <a:prstGeom prst="roundRect">
            <a:avLst/>
          </a:prstGeom>
          <a:gradFill flip="none" rotWithShape="1">
            <a:gsLst>
              <a:gs pos="16000">
                <a:srgbClr val="0E2480"/>
              </a:gs>
              <a:gs pos="9000">
                <a:srgbClr val="0000FF"/>
              </a:gs>
              <a:gs pos="3000">
                <a:srgbClr val="66FF99"/>
              </a:gs>
              <a:gs pos="84000">
                <a:srgbClr val="122EA6"/>
              </a:gs>
              <a:gs pos="90000">
                <a:srgbClr val="0000FF"/>
              </a:gs>
              <a:gs pos="97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Объёмы оказания медицинской помощи</a:t>
            </a:r>
            <a:endParaRPr lang="ru-RU" sz="2400" b="1" cap="all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5425819"/>
              </p:ext>
            </p:extLst>
          </p:nvPr>
        </p:nvGraphicFramePr>
        <p:xfrm>
          <a:off x="3059832" y="1963021"/>
          <a:ext cx="332871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1754599"/>
              </p:ext>
            </p:extLst>
          </p:nvPr>
        </p:nvGraphicFramePr>
        <p:xfrm>
          <a:off x="5916074" y="1963021"/>
          <a:ext cx="32205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92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0350" y="5286375"/>
            <a:ext cx="184150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215009" y="714833"/>
            <a:ext cx="8928991" cy="4571542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Результаты работы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РСЦ № 1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п</a:t>
            </a: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о итогам 2018 года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951020687"/>
              </p:ext>
            </p:extLst>
          </p:nvPr>
        </p:nvGraphicFramePr>
        <p:xfrm>
          <a:off x="3815408" y="3573016"/>
          <a:ext cx="5328592" cy="283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79975821"/>
              </p:ext>
            </p:extLst>
          </p:nvPr>
        </p:nvGraphicFramePr>
        <p:xfrm>
          <a:off x="-270210" y="738759"/>
          <a:ext cx="5202250" cy="297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859306" y="6509028"/>
            <a:ext cx="1512168" cy="381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FF"/>
                </a:solidFill>
              </a:rPr>
              <a:t>14921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6419142" y="4003794"/>
            <a:ext cx="392497" cy="4554177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304810" y="1698324"/>
            <a:ext cx="392497" cy="4141881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72966" y="4077072"/>
            <a:ext cx="1656184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5050"/>
                </a:solidFill>
              </a:rPr>
              <a:t>46852</a:t>
            </a:r>
            <a:endParaRPr lang="ru-RU" sz="2800" b="1" dirty="0">
              <a:solidFill>
                <a:srgbClr val="FF5050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107378" y="95146"/>
            <a:ext cx="8929118" cy="957590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число 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больных с </a:t>
            </a: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 ОНМК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пролеченных 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в зоне действия </a:t>
            </a: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 РСЦ  № 1</a:t>
            </a:r>
            <a:endParaRPr lang="ru-RU" sz="2000" b="1" cap="all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0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20121427"/>
              </p:ext>
            </p:extLst>
          </p:nvPr>
        </p:nvGraphicFramePr>
        <p:xfrm>
          <a:off x="6566428" y="884443"/>
          <a:ext cx="24700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543507266"/>
              </p:ext>
            </p:extLst>
          </p:nvPr>
        </p:nvGraphicFramePr>
        <p:xfrm>
          <a:off x="-180528" y="764704"/>
          <a:ext cx="2592288" cy="182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Двойная волна 13"/>
          <p:cNvSpPr/>
          <p:nvPr/>
        </p:nvSpPr>
        <p:spPr>
          <a:xfrm>
            <a:off x="1655676" y="188640"/>
            <a:ext cx="5832648" cy="576064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800" b="1" cap="all" dirty="0" smtClean="0">
                <a:solidFill>
                  <a:schemeClr val="bg1"/>
                </a:solidFill>
                <a:latin typeface="Bookman Old Style" pitchFamily="18" charset="0"/>
              </a:rPr>
              <a:t>СТРУКТУРА ОНМК в БСМП</a:t>
            </a:r>
            <a:endParaRPr lang="ru-RU" sz="28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91686618"/>
              </p:ext>
            </p:extLst>
          </p:nvPr>
        </p:nvGraphicFramePr>
        <p:xfrm>
          <a:off x="2123728" y="929031"/>
          <a:ext cx="244827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68074636"/>
              </p:ext>
            </p:extLst>
          </p:nvPr>
        </p:nvGraphicFramePr>
        <p:xfrm>
          <a:off x="4211960" y="764704"/>
          <a:ext cx="249974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143228399"/>
              </p:ext>
            </p:extLst>
          </p:nvPr>
        </p:nvGraphicFramePr>
        <p:xfrm>
          <a:off x="0" y="3813201"/>
          <a:ext cx="9024108" cy="286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Двойная волна 10"/>
          <p:cNvSpPr/>
          <p:nvPr/>
        </p:nvSpPr>
        <p:spPr>
          <a:xfrm>
            <a:off x="107504" y="299695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Госпитализация пациентов с  ИИ до 4,5 час, % </a:t>
            </a:r>
          </a:p>
        </p:txBody>
      </p:sp>
    </p:spTree>
    <p:extLst>
      <p:ext uri="{BB962C8B-B14F-4D97-AF65-F5344CB8AC3E}">
        <p14:creationId xmlns:p14="http://schemas.microsoft.com/office/powerpoint/2010/main" xmlns="" val="40273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716158347"/>
              </p:ext>
            </p:extLst>
          </p:nvPr>
        </p:nvGraphicFramePr>
        <p:xfrm>
          <a:off x="0" y="908720"/>
          <a:ext cx="8892480" cy="212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468724986"/>
              </p:ext>
            </p:extLst>
          </p:nvPr>
        </p:nvGraphicFramePr>
        <p:xfrm>
          <a:off x="107504" y="3645024"/>
          <a:ext cx="9000511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043608" y="4559638"/>
            <a:ext cx="792088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107378" y="95146"/>
            <a:ext cx="8857110" cy="885582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latin typeface="Bookman Old Style" pitchFamily="18" charset="0"/>
              </a:rPr>
              <a:t>Проведение  </a:t>
            </a:r>
            <a:r>
              <a:rPr lang="ru-RU" b="1" cap="all" dirty="0" err="1">
                <a:solidFill>
                  <a:schemeClr val="bg1"/>
                </a:solidFill>
                <a:latin typeface="Bookman Old Style" pitchFamily="18" charset="0"/>
              </a:rPr>
              <a:t>тромболитической</a:t>
            </a:r>
            <a:r>
              <a:rPr lang="ru-RU" b="1" cap="all" dirty="0">
                <a:solidFill>
                  <a:schemeClr val="bg1"/>
                </a:solidFill>
                <a:latin typeface="Bookman Old Style" pitchFamily="18" charset="0"/>
              </a:rPr>
              <a:t>  терапии </a:t>
            </a:r>
          </a:p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latin typeface="Bookman Old Style" pitchFamily="18" charset="0"/>
              </a:rPr>
              <a:t>в зоне ответственности  РСЦ № 1</a:t>
            </a:r>
            <a:endParaRPr lang="ru-RU" b="1" cap="all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05555" y="2924944"/>
            <a:ext cx="8858933" cy="741566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latin typeface="Bookman Old Style" pitchFamily="18" charset="0"/>
              </a:rPr>
              <a:t>Проведение </a:t>
            </a:r>
            <a:r>
              <a:rPr lang="ru-RU" b="1" cap="all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тромболитической</a:t>
            </a:r>
            <a:r>
              <a:rPr lang="ru-RU" b="1" cap="all" dirty="0" smtClean="0">
                <a:solidFill>
                  <a:schemeClr val="bg1"/>
                </a:solidFill>
                <a:latin typeface="Bookman Old Style" pitchFamily="18" charset="0"/>
              </a:rPr>
              <a:t>  терапии  в РСЦ РБ</a:t>
            </a:r>
            <a:endParaRPr lang="ru-RU" b="1" cap="all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9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648346394"/>
              </p:ext>
            </p:extLst>
          </p:nvPr>
        </p:nvGraphicFramePr>
        <p:xfrm>
          <a:off x="-180528" y="836712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904766640"/>
              </p:ext>
            </p:extLst>
          </p:nvPr>
        </p:nvGraphicFramePr>
        <p:xfrm>
          <a:off x="2915816" y="1916832"/>
          <a:ext cx="36724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1248251"/>
              </p:ext>
            </p:extLst>
          </p:nvPr>
        </p:nvGraphicFramePr>
        <p:xfrm>
          <a:off x="5471592" y="4293096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Блок-схема: несколько документов 5"/>
          <p:cNvSpPr/>
          <p:nvPr/>
        </p:nvSpPr>
        <p:spPr>
          <a:xfrm>
            <a:off x="105554" y="42195"/>
            <a:ext cx="8858933" cy="741566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Проведение </a:t>
            </a: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 оперативных  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вмешательств</a:t>
            </a:r>
            <a:endParaRPr lang="ru-RU" sz="2000" b="1" cap="all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621952857"/>
              </p:ext>
            </p:extLst>
          </p:nvPr>
        </p:nvGraphicFramePr>
        <p:xfrm>
          <a:off x="-180528" y="836712"/>
          <a:ext cx="36724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61825631"/>
              </p:ext>
            </p:extLst>
          </p:nvPr>
        </p:nvGraphicFramePr>
        <p:xfrm>
          <a:off x="5440572" y="908720"/>
          <a:ext cx="36724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8250741"/>
              </p:ext>
            </p:extLst>
          </p:nvPr>
        </p:nvGraphicFramePr>
        <p:xfrm>
          <a:off x="0" y="3717032"/>
          <a:ext cx="3456384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050892691"/>
              </p:ext>
            </p:extLst>
          </p:nvPr>
        </p:nvGraphicFramePr>
        <p:xfrm>
          <a:off x="5471592" y="4077072"/>
          <a:ext cx="3672408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205497431"/>
              </p:ext>
            </p:extLst>
          </p:nvPr>
        </p:nvGraphicFramePr>
        <p:xfrm>
          <a:off x="2627784" y="2060848"/>
          <a:ext cx="39604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Блок-схема: несколько документов 9"/>
          <p:cNvSpPr/>
          <p:nvPr/>
        </p:nvSpPr>
        <p:spPr>
          <a:xfrm>
            <a:off x="100356" y="18756"/>
            <a:ext cx="8936140" cy="817955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Вмешательства при ОНМК,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проводимые 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в РСЦ РБ</a:t>
            </a:r>
            <a:endParaRPr lang="ru-RU" sz="2000" b="1" cap="all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465448839"/>
              </p:ext>
            </p:extLst>
          </p:nvPr>
        </p:nvGraphicFramePr>
        <p:xfrm>
          <a:off x="3983816" y="3380304"/>
          <a:ext cx="5544616" cy="268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186187463"/>
              </p:ext>
            </p:extLst>
          </p:nvPr>
        </p:nvGraphicFramePr>
        <p:xfrm>
          <a:off x="-252536" y="980728"/>
          <a:ext cx="4933056" cy="2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55993" y="6480968"/>
            <a:ext cx="1192820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FF"/>
                </a:solidFill>
              </a:rPr>
              <a:t>13912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6559876" y="3998947"/>
            <a:ext cx="392497" cy="4502096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254058" y="1930518"/>
            <a:ext cx="392497" cy="4109541"/>
          </a:xfrm>
          <a:prstGeom prst="rightBrace">
            <a:avLst>
              <a:gd name="adj1" fmla="val 31025"/>
              <a:gd name="adj2" fmla="val 50013"/>
            </a:avLst>
          </a:prstGeom>
          <a:solidFill>
            <a:sysClr val="window" lastClr="FFFFFF"/>
          </a:solidFill>
          <a:ln w="63500">
            <a:solidFill>
              <a:srgbClr val="05F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FF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1476" y="4290639"/>
            <a:ext cx="1797659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37252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07378" y="95146"/>
            <a:ext cx="8929118" cy="957590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число 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больных с </a:t>
            </a: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ОКС, пролеченных 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в зоне действия РСЦ №1</a:t>
            </a:r>
            <a:endParaRPr lang="ru-RU" sz="2000" b="1" cap="all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3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69201546"/>
              </p:ext>
            </p:extLst>
          </p:nvPr>
        </p:nvGraphicFramePr>
        <p:xfrm>
          <a:off x="6903213" y="648324"/>
          <a:ext cx="2240787" cy="188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44063216"/>
              </p:ext>
            </p:extLst>
          </p:nvPr>
        </p:nvGraphicFramePr>
        <p:xfrm>
          <a:off x="0" y="633801"/>
          <a:ext cx="243828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656238050"/>
              </p:ext>
            </p:extLst>
          </p:nvPr>
        </p:nvGraphicFramePr>
        <p:xfrm>
          <a:off x="2120974" y="648324"/>
          <a:ext cx="2664296" cy="189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114766" y="27636"/>
            <a:ext cx="8831721" cy="620688"/>
          </a:xfrm>
          <a:prstGeom prst="doubleWave">
            <a:avLst/>
          </a:prstGeom>
          <a:solidFill>
            <a:schemeClr val="bg1"/>
          </a:solidFill>
          <a:ln>
            <a:solidFill>
              <a:srgbClr val="05F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CC"/>
                </a:solidFill>
                <a:latin typeface="Bookman Old Style" pitchFamily="18" charset="0"/>
              </a:rPr>
              <a:t>Структура ОКС в </a:t>
            </a:r>
            <a:r>
              <a:rPr lang="ru-RU" sz="2800" b="1" dirty="0" smtClean="0">
                <a:solidFill>
                  <a:srgbClr val="CC00CC"/>
                </a:solidFill>
                <a:latin typeface="Bookman Old Style" pitchFamily="18" charset="0"/>
              </a:rPr>
              <a:t>БСМП</a:t>
            </a:r>
            <a:endParaRPr lang="ru-RU" sz="2800" b="1" dirty="0">
              <a:solidFill>
                <a:srgbClr val="CC00CC"/>
              </a:solidFill>
              <a:latin typeface="Bookman Old Style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151879218"/>
              </p:ext>
            </p:extLst>
          </p:nvPr>
        </p:nvGraphicFramePr>
        <p:xfrm>
          <a:off x="4572000" y="643680"/>
          <a:ext cx="25557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4830" y="3212976"/>
            <a:ext cx="416332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00CC"/>
                </a:solidFill>
                <a:latin typeface="Bookman Old Style" pitchFamily="18" charset="0"/>
              </a:rPr>
              <a:t>Госпитализация пациентов с ОКС </a:t>
            </a:r>
          </a:p>
          <a:p>
            <a:pPr algn="ctr"/>
            <a:r>
              <a:rPr lang="ru-RU" sz="1400" b="1" dirty="0" smtClean="0">
                <a:solidFill>
                  <a:srgbClr val="CC00CC"/>
                </a:solidFill>
                <a:latin typeface="Bookman Old Style" pitchFamily="18" charset="0"/>
              </a:rPr>
              <a:t>до 12 час. от начала заболевания, %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056614721"/>
              </p:ext>
            </p:extLst>
          </p:nvPr>
        </p:nvGraphicFramePr>
        <p:xfrm>
          <a:off x="117292" y="3789040"/>
          <a:ext cx="4290667" cy="309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37010" y="3187862"/>
            <a:ext cx="43069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00CC"/>
                </a:solidFill>
                <a:latin typeface="Bookman Old Style" pitchFamily="18" charset="0"/>
              </a:rPr>
              <a:t>Госпитализация пациентов с ИМ </a:t>
            </a:r>
          </a:p>
          <a:p>
            <a:pPr algn="ctr"/>
            <a:r>
              <a:rPr lang="ru-RU" sz="1400" b="1" dirty="0" smtClean="0">
                <a:solidFill>
                  <a:srgbClr val="CC00CC"/>
                </a:solidFill>
                <a:latin typeface="Bookman Old Style" pitchFamily="18" charset="0"/>
              </a:rPr>
              <a:t>до 6 час от начала заболевания, %</a:t>
            </a:r>
            <a:endParaRPr lang="ru-RU" sz="1400" i="1" dirty="0">
              <a:solidFill>
                <a:srgbClr val="CC00CC"/>
              </a:solidFill>
              <a:latin typeface="Bookman Old Style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1887211"/>
              </p:ext>
            </p:extLst>
          </p:nvPr>
        </p:nvGraphicFramePr>
        <p:xfrm>
          <a:off x="4808924" y="3861048"/>
          <a:ext cx="4283968" cy="301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510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416303266"/>
              </p:ext>
            </p:extLst>
          </p:nvPr>
        </p:nvGraphicFramePr>
        <p:xfrm>
          <a:off x="-540568" y="1268760"/>
          <a:ext cx="9684568" cy="513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Блок-схема: несколько документов 3"/>
          <p:cNvSpPr/>
          <p:nvPr/>
        </p:nvSpPr>
        <p:spPr>
          <a:xfrm>
            <a:off x="107504" y="189230"/>
            <a:ext cx="8929118" cy="939527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>
                <a:solidFill>
                  <a:schemeClr val="bg1"/>
                </a:solidFill>
                <a:latin typeface="Bookman Old Style" pitchFamily="18" charset="0"/>
              </a:rPr>
              <a:t>Тромболитическая</a:t>
            </a:r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 терапия, % от ОИМ с ↑ </a:t>
            </a:r>
            <a:r>
              <a:rPr lang="en-US" sz="2000" b="1" cap="all" dirty="0">
                <a:solidFill>
                  <a:schemeClr val="bg1"/>
                </a:solidFill>
                <a:latin typeface="Bookman Old Style" pitchFamily="18" charset="0"/>
              </a:rPr>
              <a:t>ST</a:t>
            </a:r>
            <a:endParaRPr lang="ru-RU" sz="20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9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4161059"/>
              </p:ext>
            </p:extLst>
          </p:nvPr>
        </p:nvGraphicFramePr>
        <p:xfrm>
          <a:off x="-108520" y="908720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398103"/>
              </p:ext>
            </p:extLst>
          </p:nvPr>
        </p:nvGraphicFramePr>
        <p:xfrm>
          <a:off x="4932040" y="836712"/>
          <a:ext cx="417828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9631448"/>
              </p:ext>
            </p:extLst>
          </p:nvPr>
        </p:nvGraphicFramePr>
        <p:xfrm>
          <a:off x="4759541" y="3789040"/>
          <a:ext cx="435597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0187072"/>
              </p:ext>
            </p:extLst>
          </p:nvPr>
        </p:nvGraphicFramePr>
        <p:xfrm>
          <a:off x="31747" y="3645024"/>
          <a:ext cx="4104456" cy="32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Блок-схема: несколько документов 9"/>
          <p:cNvSpPr/>
          <p:nvPr/>
        </p:nvSpPr>
        <p:spPr>
          <a:xfrm>
            <a:off x="97310" y="25754"/>
            <a:ext cx="8929118" cy="666942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Bookman Old Style" pitchFamily="18" charset="0"/>
              </a:rPr>
              <a:t>Оперативные </a:t>
            </a:r>
            <a:r>
              <a:rPr lang="ru-RU" sz="1600" b="1" cap="all" dirty="0" smtClean="0">
                <a:solidFill>
                  <a:schemeClr val="bg1"/>
                </a:solidFill>
                <a:latin typeface="Bookman Old Style" pitchFamily="18" charset="0"/>
              </a:rPr>
              <a:t>вмешательства больным </a:t>
            </a:r>
            <a:r>
              <a:rPr lang="ru-RU" sz="1600" b="1" cap="all" dirty="0">
                <a:solidFill>
                  <a:schemeClr val="bg1"/>
                </a:solidFill>
                <a:latin typeface="Bookman Old Style" pitchFamily="18" charset="0"/>
              </a:rPr>
              <a:t>с ОКС в БСМП</a:t>
            </a:r>
          </a:p>
        </p:txBody>
      </p:sp>
    </p:spTree>
    <p:extLst>
      <p:ext uri="{BB962C8B-B14F-4D97-AF65-F5344CB8AC3E}">
        <p14:creationId xmlns:p14="http://schemas.microsoft.com/office/powerpoint/2010/main" xmlns="" val="31384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2049825"/>
              </p:ext>
            </p:extLst>
          </p:nvPr>
        </p:nvGraphicFramePr>
        <p:xfrm>
          <a:off x="-324544" y="1035030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1331640" y="5809756"/>
            <a:ext cx="129614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+</a:t>
            </a:r>
            <a:r>
              <a:rPr lang="ru-RU" sz="2000" b="1" dirty="0" smtClean="0">
                <a:solidFill>
                  <a:srgbClr val="FF0000"/>
                </a:solidFill>
              </a:rPr>
              <a:t>0,8%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16" y="5809262"/>
            <a:ext cx="165618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+14,9%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11"/>
          <p:cNvSpPr/>
          <p:nvPr/>
        </p:nvSpPr>
        <p:spPr>
          <a:xfrm>
            <a:off x="41464" y="116632"/>
            <a:ext cx="8996173" cy="4824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>
                <a:solidFill>
                  <a:srgbClr val="9E009E"/>
                </a:solidFill>
                <a:latin typeface="Bookman Old Style" pitchFamily="18" charset="0"/>
              </a:rPr>
              <a:t>Объёмы оказания медицинской помощи</a:t>
            </a:r>
            <a:endParaRPr lang="ru-RU" sz="2400" b="1" cap="all" dirty="0">
              <a:solidFill>
                <a:srgbClr val="9E009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857073465"/>
              </p:ext>
            </p:extLst>
          </p:nvPr>
        </p:nvGraphicFramePr>
        <p:xfrm>
          <a:off x="-180528" y="548680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330678499"/>
              </p:ext>
            </p:extLst>
          </p:nvPr>
        </p:nvGraphicFramePr>
        <p:xfrm>
          <a:off x="23320" y="3284984"/>
          <a:ext cx="469269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035752592"/>
              </p:ext>
            </p:extLst>
          </p:nvPr>
        </p:nvGraphicFramePr>
        <p:xfrm>
          <a:off x="4499992" y="620688"/>
          <a:ext cx="48965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Блок-схема: несколько документов 5"/>
          <p:cNvSpPr/>
          <p:nvPr/>
        </p:nvSpPr>
        <p:spPr>
          <a:xfrm>
            <a:off x="97310" y="25754"/>
            <a:ext cx="8929118" cy="666942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Bookman Old Style" pitchFamily="18" charset="0"/>
              </a:rPr>
              <a:t>Оперативные </a:t>
            </a:r>
            <a:r>
              <a:rPr lang="ru-RU" sz="1600" b="1" cap="all" dirty="0" smtClean="0">
                <a:solidFill>
                  <a:schemeClr val="bg1"/>
                </a:solidFill>
                <a:latin typeface="Bookman Old Style" pitchFamily="18" charset="0"/>
              </a:rPr>
              <a:t>вмешательства больным </a:t>
            </a:r>
            <a:r>
              <a:rPr lang="ru-RU" sz="1600" b="1" cap="all" dirty="0">
                <a:solidFill>
                  <a:schemeClr val="bg1"/>
                </a:solidFill>
                <a:latin typeface="Bookman Old Style" pitchFamily="18" charset="0"/>
              </a:rPr>
              <a:t>с ОКС в </a:t>
            </a:r>
            <a:r>
              <a:rPr lang="ru-RU" sz="1600" b="1" cap="all" dirty="0" smtClean="0">
                <a:solidFill>
                  <a:schemeClr val="bg1"/>
                </a:solidFill>
                <a:latin typeface="Bookman Old Style" pitchFamily="18" charset="0"/>
              </a:rPr>
              <a:t>РСЦ РБ</a:t>
            </a:r>
            <a:endParaRPr lang="ru-RU" sz="1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hinoforce.com/wp-content/uploads/2013/10/design.jpg"/>
          <p:cNvPicPr>
            <a:picLocks noChangeAspect="1" noChangeArrowheads="1"/>
          </p:cNvPicPr>
          <p:nvPr/>
        </p:nvPicPr>
        <p:blipFill rotWithShape="1">
          <a:blip r:embed="rId3" cstate="print"/>
          <a:srcRect l="2738" r="3704"/>
          <a:stretch/>
        </p:blipFill>
        <p:spPr bwMode="auto">
          <a:xfrm>
            <a:off x="323529" y="4131079"/>
            <a:ext cx="5760640" cy="232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85725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Консультативная и выездная работа с ПСО специалистами </a:t>
            </a:r>
            <a:r>
              <a:rPr lang="ru-RU" sz="2000" b="1" dirty="0">
                <a:solidFill>
                  <a:srgbClr val="0000FF"/>
                </a:solidFill>
                <a:latin typeface="Arial Narrow" pitchFamily="34" charset="0"/>
              </a:rPr>
              <a:t>ГБУЗ 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РБ БСМП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г.Уфа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8716882"/>
              </p:ext>
            </p:extLst>
          </p:nvPr>
        </p:nvGraphicFramePr>
        <p:xfrm>
          <a:off x="251521" y="1405936"/>
          <a:ext cx="8496943" cy="25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5"/>
                <a:gridCol w="4032448"/>
              </a:tblGrid>
              <a:tr h="71214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 Narrow" pitchFamily="34" charset="0"/>
                        </a:rPr>
                        <a:t>Консультации и выездная работа</a:t>
                      </a:r>
                      <a:endParaRPr lang="ru-RU" sz="24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 Narrow" pitchFamily="34" charset="0"/>
                        </a:rPr>
                        <a:t>Количество</a:t>
                      </a:r>
                      <a:endParaRPr lang="ru-RU" sz="24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itchFamily="34" charset="0"/>
                        </a:rPr>
                        <a:t>Консультация с ПСО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1 262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34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itchFamily="34" charset="0"/>
                        </a:rPr>
                        <a:t>Консультации с ПСО посредством                   Центра удаленных консультаций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138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3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itchFamily="34" charset="0"/>
                        </a:rPr>
                        <a:t>Осмотрено пациентов на выездах (чел.)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62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4784375"/>
            <a:ext cx="273630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Проведено </a:t>
            </a:r>
          </a:p>
          <a:p>
            <a:r>
              <a:rPr lang="ru-RU" sz="2000" b="1" dirty="0">
                <a:latin typeface="Arial Narrow" pitchFamily="34" charset="0"/>
              </a:rPr>
              <a:t>онлайн-консультаций</a:t>
            </a:r>
            <a:r>
              <a:rPr lang="ru-RU" sz="2000" b="1" dirty="0" smtClean="0">
                <a:latin typeface="Arial Narrow" pitchFamily="34" charset="0"/>
              </a:rPr>
              <a:t>:</a:t>
            </a:r>
          </a:p>
          <a:p>
            <a:r>
              <a:rPr lang="ru-RU" sz="2000" b="1" dirty="0" smtClean="0">
                <a:latin typeface="Arial Narrow" pitchFamily="34" charset="0"/>
              </a:rPr>
              <a:t>                     </a:t>
            </a:r>
            <a:r>
              <a:rPr lang="ru-RU" sz="2000" b="1" i="1" dirty="0" smtClean="0">
                <a:latin typeface="Arial Narrow" pitchFamily="34" charset="0"/>
              </a:rPr>
              <a:t>1 781</a:t>
            </a:r>
            <a:endParaRPr lang="ru-RU" sz="20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6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34631"/>
              </p:ext>
            </p:extLst>
          </p:nvPr>
        </p:nvGraphicFramePr>
        <p:xfrm>
          <a:off x="107504" y="692696"/>
          <a:ext cx="8856000" cy="604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СВОД </a:t>
                      </a:r>
                      <a:endParaRPr lang="ru-RU" sz="1400" b="1" u="none" strike="noStrike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по всем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РСЦ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РСЦ №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БСМП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РСЦ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ГКБ №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РСЦ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№ 3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г. Стерлитамак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РСЦ № 4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РКБ им.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Г.Г. </a:t>
                      </a:r>
                      <a:r>
                        <a:rPr lang="ru-RU" sz="12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Куватова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РСЦ № 5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РКЦ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РСЦ № 6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Клиника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БГМУ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коек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268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2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u="none" strike="noStrike" dirty="0">
                          <a:effectLst/>
                        </a:rPr>
                        <a:t>Число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больных </a:t>
                      </a:r>
                      <a:r>
                        <a:rPr lang="ru-RU" sz="1600" b="1" u="none" strike="noStrike" dirty="0">
                          <a:effectLst/>
                        </a:rPr>
                        <a:t>с ОКС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8009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585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542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2771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384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%  ОКС,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lvl="0" algn="l" fontAlgn="ctr"/>
                      <a:r>
                        <a:rPr lang="ru-RU" sz="1600" b="1" u="none" strike="noStrike" dirty="0" smtClean="0">
                          <a:effectLst/>
                        </a:rPr>
                        <a:t>доставленных </a:t>
                      </a:r>
                      <a:r>
                        <a:rPr lang="ru-RU" sz="1600" b="1" u="none" strike="noStrike" dirty="0">
                          <a:effectLst/>
                        </a:rPr>
                        <a:t>СМП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33,2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16,9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76,2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35,6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31,1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54,4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% ИМ,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lvl="0" algn="l" fontAlgn="ctr"/>
                      <a:r>
                        <a:rPr lang="ru-RU" sz="1600" b="1" u="none" strike="noStrike" dirty="0" smtClean="0">
                          <a:effectLst/>
                        </a:rPr>
                        <a:t>поступивших </a:t>
                      </a:r>
                      <a:r>
                        <a:rPr lang="ru-RU" sz="1600" b="1" u="none" strike="noStrike" dirty="0">
                          <a:effectLst/>
                        </a:rPr>
                        <a:t>до 6 час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31,3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28,9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28,4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29,2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33,3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67,4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Летальность ОКС,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lvl="0" algn="l" fontAlgn="ctr"/>
                      <a:r>
                        <a:rPr lang="ru-RU" sz="1600" b="1" u="none" strike="noStrike" dirty="0" smtClean="0">
                          <a:effectLst/>
                        </a:rPr>
                        <a:t>% </a:t>
                      </a:r>
                      <a:r>
                        <a:rPr lang="ru-RU" sz="1600" b="1" u="none" strike="noStrike" dirty="0">
                          <a:effectLst/>
                        </a:rPr>
                        <a:t>от ОКС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u="sng" strike="noStrike" dirty="0" err="1">
                          <a:effectLst/>
                        </a:rPr>
                        <a:t>Досуточная</a:t>
                      </a:r>
                      <a:r>
                        <a:rPr lang="ru-RU" sz="1600" b="1" u="sng" strike="noStrike" dirty="0">
                          <a:effectLst/>
                        </a:rPr>
                        <a:t> летальность от ОКС (% от умерших с ОКС</a:t>
                      </a:r>
                      <a:r>
                        <a:rPr lang="ru-RU" sz="1600" b="1" u="sng" strike="noStrike" dirty="0" smtClean="0">
                          <a:effectLst/>
                        </a:rPr>
                        <a:t>) </a:t>
                      </a:r>
                    </a:p>
                    <a:p>
                      <a:pPr lvl="0" algn="l" fontAlgn="t"/>
                      <a:r>
                        <a:rPr lang="ru-RU" sz="16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ЦП 25%</a:t>
                      </a:r>
                      <a:endParaRPr lang="ru-RU" sz="1600" b="1" i="1" u="sng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40,1</a:t>
                      </a:r>
                      <a:endParaRPr lang="ru-RU" sz="2800" b="1" i="1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47,9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72,5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16,7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18,0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Летальность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ИМ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lvl="0" algn="l" fontAlgn="ctr"/>
                      <a:r>
                        <a:rPr lang="ru-RU" sz="1600" b="1" u="none" strike="noStrike" baseline="0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 smtClean="0">
                          <a:effectLst/>
                        </a:rPr>
                        <a:t>% </a:t>
                      </a:r>
                      <a:r>
                        <a:rPr lang="ru-RU" sz="1600" b="1" u="none" strike="noStrike" dirty="0">
                          <a:effectLst/>
                        </a:rPr>
                        <a:t>от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ИМ)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5,8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2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sng" strike="noStrike" dirty="0">
                          <a:effectLst/>
                        </a:rPr>
                        <a:t>% ТЛТ от ИМ с П </a:t>
                      </a:r>
                      <a:r>
                        <a:rPr lang="ru-RU" sz="1600" b="1" u="sng" strike="noStrike" dirty="0" smtClean="0">
                          <a:effectLst/>
                        </a:rPr>
                        <a:t>СТ, </a:t>
                      </a:r>
                    </a:p>
                    <a:p>
                      <a:pPr lvl="0" algn="l" fontAlgn="ctr"/>
                      <a:r>
                        <a:rPr lang="ru-RU" sz="16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ЦП 25%</a:t>
                      </a:r>
                      <a:endParaRPr lang="ru-RU" sz="1600" b="1" i="1" u="sng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2800" b="1" i="1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16,9</a:t>
                      </a:r>
                      <a:endParaRPr lang="ru-RU" sz="2800" b="1" i="1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Блок-схема: несколько документов 5"/>
          <p:cNvSpPr/>
          <p:nvPr/>
        </p:nvSpPr>
        <p:spPr>
          <a:xfrm>
            <a:off x="107504" y="113209"/>
            <a:ext cx="8929118" cy="579487"/>
          </a:xfrm>
          <a:prstGeom prst="flowChartMultidocument">
            <a:avLst/>
          </a:prstGeom>
          <a:gradFill flip="none" rotWithShape="1">
            <a:gsLst>
              <a:gs pos="0">
                <a:srgbClr val="66FF99"/>
              </a:gs>
              <a:gs pos="7000">
                <a:srgbClr val="0000FF"/>
              </a:gs>
              <a:gs pos="87000">
                <a:srgbClr val="122EA6"/>
              </a:gs>
              <a:gs pos="14000">
                <a:srgbClr val="122EA6"/>
              </a:gs>
              <a:gs pos="94000">
                <a:srgbClr val="0000FF"/>
              </a:gs>
              <a:gs pos="100000">
                <a:srgbClr val="66FF99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Bookman Old Style" pitchFamily="18" charset="0"/>
              </a:rPr>
              <a:t>Показатели </a:t>
            </a:r>
            <a:r>
              <a:rPr lang="ru-RU" sz="2000" b="1" cap="all" dirty="0" smtClean="0">
                <a:solidFill>
                  <a:schemeClr val="bg1"/>
                </a:solidFill>
                <a:latin typeface="Bookman Old Style" pitchFamily="18" charset="0"/>
              </a:rPr>
              <a:t> деятельности  по  РСЦ  РБ</a:t>
            </a:r>
            <a:endParaRPr lang="ru-RU" sz="20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1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11985" y="946744"/>
          <a:ext cx="5719695" cy="31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8000"/>
              </a:tblGrid>
              <a:tr h="45709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2014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2018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Врачи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56,7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59,8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61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Средний медперсонал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71,5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72,3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73,4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Младший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медперсонал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58,8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59,8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61,3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83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Прочие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96,5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79,5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84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93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0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68,9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5868144" y="1412776"/>
            <a:ext cx="2735262" cy="1727721"/>
          </a:xfrm>
          <a:prstGeom prst="wedgeRoundRectCallout">
            <a:avLst>
              <a:gd name="adj1" fmla="val -55124"/>
              <a:gd name="adj2" fmla="val 86716"/>
              <a:gd name="adj3" fmla="val 16667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Критерий </a:t>
            </a:r>
            <a:r>
              <a:rPr lang="ru-RU" b="1" dirty="0">
                <a:solidFill>
                  <a:schemeClr val="bg1"/>
                </a:solidFill>
              </a:rPr>
              <a:t>эффективности – укомплектованность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 врачебным и средним мед. персоналом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не менее 70</a:t>
            </a:r>
            <a:r>
              <a:rPr lang="ru-RU" b="1" dirty="0" smtClean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5106988"/>
              </p:ext>
            </p:extLst>
          </p:nvPr>
        </p:nvGraphicFramePr>
        <p:xfrm>
          <a:off x="0" y="3429000"/>
          <a:ext cx="399593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769025941"/>
              </p:ext>
            </p:extLst>
          </p:nvPr>
        </p:nvGraphicFramePr>
        <p:xfrm>
          <a:off x="3563889" y="3356992"/>
          <a:ext cx="3600399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11"/>
          <p:cNvSpPr/>
          <p:nvPr/>
        </p:nvSpPr>
        <p:spPr>
          <a:xfrm>
            <a:off x="107504" y="116632"/>
            <a:ext cx="8842185" cy="72008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Укомплектованность кадрами, %</a:t>
            </a:r>
          </a:p>
        </p:txBody>
      </p:sp>
      <p:sp>
        <p:nvSpPr>
          <p:cNvPr id="3" name="Овал 2"/>
          <p:cNvSpPr/>
          <p:nvPr/>
        </p:nvSpPr>
        <p:spPr>
          <a:xfrm>
            <a:off x="7838649" y="46794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140498"/>
            <a:ext cx="1857409" cy="309681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solidFill>
                <a:schemeClr val="bg1"/>
              </a:solidFill>
            </a:endParaRPr>
          </a:p>
          <a:p>
            <a:pPr algn="ctr"/>
            <a:endParaRPr lang="ru-RU" sz="1700" b="1" dirty="0" smtClean="0">
              <a:solidFill>
                <a:schemeClr val="bg1"/>
              </a:solidFill>
            </a:endParaRPr>
          </a:p>
          <a:p>
            <a:pPr algn="ctr"/>
            <a:endParaRPr lang="ru-RU" sz="1700" b="1" dirty="0">
              <a:solidFill>
                <a:schemeClr val="bg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Текучесть врачей: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2017 год – 10,0 %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2018 год – 9,0 % </a:t>
            </a:r>
          </a:p>
          <a:p>
            <a:pPr algn="ctr"/>
            <a:endParaRPr lang="ru-RU" sz="17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Текучесть медсестер: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2017 год - 14,0 %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2018 год – 13,0 %</a:t>
            </a:r>
          </a:p>
          <a:p>
            <a:pPr algn="ctr"/>
            <a:endParaRPr lang="ru-RU" sz="17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Критерий-не более 5,0 %</a:t>
            </a:r>
            <a:endParaRPr lang="ru-RU" sz="1700" b="1" dirty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7849" y="4309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5082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47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774"/>
              </p:ext>
            </p:extLst>
          </p:nvPr>
        </p:nvGraphicFramePr>
        <p:xfrm>
          <a:off x="767405" y="800671"/>
          <a:ext cx="7981059" cy="1800200"/>
        </p:xfrm>
        <a:graphic>
          <a:graphicData uri="http://schemas.openxmlformats.org/drawingml/2006/table">
            <a:tbl>
              <a:tblPr/>
              <a:tblGrid>
                <a:gridCol w="1686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7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73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45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78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Квалификационные категории, %</a:t>
                      </a: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Сертификат,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высшая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первая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вторая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650" marB="456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Врачи</a:t>
                      </a:r>
                    </a:p>
                  </a:txBody>
                  <a:tcPr marL="91439" marR="91439"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Медсестры</a:t>
                      </a:r>
                    </a:p>
                  </a:txBody>
                  <a:tcPr marL="91439" marR="91439"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349" name="Group 77"/>
          <p:cNvGraphicFramePr>
            <a:graphicFrameLocks noGrp="1"/>
          </p:cNvGraphicFramePr>
          <p:nvPr>
            <p:extLst/>
          </p:nvPr>
        </p:nvGraphicFramePr>
        <p:xfrm>
          <a:off x="179512" y="2657884"/>
          <a:ext cx="8741723" cy="823016"/>
        </p:xfrm>
        <a:graphic>
          <a:graphicData uri="http://schemas.openxmlformats.org/drawingml/2006/table">
            <a:tbl>
              <a:tblPr/>
              <a:tblGrid>
                <a:gridCol w="4170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0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Доктор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медицинских наук  </a:t>
                      </a:r>
                    </a:p>
                  </a:txBody>
                  <a:tcPr marL="91439" marR="91439" marT="45748" marB="457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3399">
                            <a:shade val="30000"/>
                            <a:satMod val="115000"/>
                          </a:srgbClr>
                        </a:gs>
                        <a:gs pos="50000">
                          <a:srgbClr val="CC3399">
                            <a:shade val="67500"/>
                            <a:satMod val="115000"/>
                          </a:srgbClr>
                        </a:gs>
                        <a:gs pos="100000">
                          <a:srgbClr val="CC339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Кандидат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медицинских наук  </a:t>
                      </a:r>
                    </a:p>
                  </a:txBody>
                  <a:tcPr marL="91439" marR="91439" marT="45748" marB="457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3399">
                            <a:shade val="30000"/>
                            <a:satMod val="115000"/>
                          </a:srgbClr>
                        </a:gs>
                        <a:gs pos="50000">
                          <a:srgbClr val="CC3399">
                            <a:shade val="67500"/>
                            <a:satMod val="115000"/>
                          </a:srgbClr>
                        </a:gs>
                        <a:gs pos="100000">
                          <a:srgbClr val="CC339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288157" y="2635178"/>
            <a:ext cx="792162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CC3399"/>
                </a:solidFill>
              </a:rPr>
              <a:t>5</a:t>
            </a:r>
            <a:endParaRPr lang="ru-RU" sz="4000" b="1" dirty="0">
              <a:solidFill>
                <a:srgbClr val="CC3399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96336" y="2635177"/>
            <a:ext cx="1008063" cy="792163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CC3399"/>
                </a:solidFill>
              </a:rPr>
              <a:t>35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45024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  <a:latin typeface="Bookman Old Style" pitchFamily="18" charset="0"/>
              </a:rPr>
              <a:t>ВРАЧИ</a:t>
            </a:r>
            <a:endParaRPr lang="ru-RU" u="sng" dirty="0">
              <a:solidFill>
                <a:srgbClr val="0000FF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Заслуженный врач </a:t>
            </a: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РФ - 1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Заслуженный врач РБ - 16</a:t>
            </a:r>
            <a:endParaRPr lang="ru-RU" b="1" dirty="0">
              <a:solidFill>
                <a:srgbClr val="CC0066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Отличник здравоохранения РФ </a:t>
            </a: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- 4</a:t>
            </a:r>
            <a:endParaRPr lang="ru-RU" b="1" dirty="0">
              <a:solidFill>
                <a:srgbClr val="CC0066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Отличник здравоохранения РБ – 26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Почетная грамота  МЗ РФ – </a:t>
            </a: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26</a:t>
            </a:r>
          </a:p>
          <a:p>
            <a:pPr lvl="5"/>
            <a:endParaRPr lang="ru-RU" b="1" u="sng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lvl="5"/>
            <a:r>
              <a:rPr lang="ru-RU" b="1" u="sng" dirty="0" smtClean="0">
                <a:solidFill>
                  <a:srgbClr val="0000FF"/>
                </a:solidFill>
                <a:latin typeface="Bookman Old Style" pitchFamily="18" charset="0"/>
              </a:rPr>
              <a:t>МЕДСЕСТРЫ</a:t>
            </a:r>
            <a:endParaRPr lang="ru-RU" u="sng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marL="2571750" lvl="5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Заслуженный </a:t>
            </a: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работник здравоохранения РБ - 7</a:t>
            </a:r>
          </a:p>
          <a:p>
            <a:pPr marL="2571750" lvl="5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Отличник здравоохранения РБ – </a:t>
            </a: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21</a:t>
            </a:r>
            <a:endParaRPr lang="ru-RU" b="1" dirty="0">
              <a:solidFill>
                <a:srgbClr val="CC0066"/>
              </a:solidFill>
              <a:latin typeface="Bookman Old Style" pitchFamily="18" charset="0"/>
            </a:endParaRPr>
          </a:p>
          <a:p>
            <a:pPr marL="2571750" lvl="5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Почетная грамота МЗ </a:t>
            </a: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РФ - 15</a:t>
            </a:r>
            <a:endParaRPr lang="ru-RU" b="1" dirty="0">
              <a:solidFill>
                <a:srgbClr val="CC0066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11"/>
          <p:cNvSpPr/>
          <p:nvPr/>
        </p:nvSpPr>
        <p:spPr>
          <a:xfrm>
            <a:off x="107504" y="116632"/>
            <a:ext cx="8842185" cy="576064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НАШИ  </a:t>
            </a:r>
            <a:r>
              <a:rPr lang="ru-RU" sz="2400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кадрЫ</a:t>
            </a:r>
            <a:endParaRPr lang="ru-RU" sz="24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8778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07" name="Group 3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8061943"/>
              </p:ext>
            </p:extLst>
          </p:nvPr>
        </p:nvGraphicFramePr>
        <p:xfrm>
          <a:off x="0" y="548680"/>
          <a:ext cx="9107800" cy="624954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3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Наименование   целевого 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Ед. изм.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Критерии 2018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БСМП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2018 г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Число дней занятости койки в году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340,3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311,4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Средняя длительность лечения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9,8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Оперативная активность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62,6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62,6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Внутрибольничная летальность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1,85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Летальность по Региональному сосудистому центру: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9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летальность от ОКС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2,1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9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летальность от ОНМК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15,8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Послеоперационная летальность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Расхождения клинических и патологоанатомических диагнозов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случаи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более 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Укомплектованность врачами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/физическими лицами/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61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Укомплектованность средним медицинским персоналом    /физическими лицами/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11"/>
          <p:cNvSpPr/>
          <p:nvPr/>
        </p:nvSpPr>
        <p:spPr>
          <a:xfrm>
            <a:off x="171657" y="0"/>
            <a:ext cx="8842185" cy="54868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 b="1" cap="all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</a:rPr>
              <a:t>Целевые показатели реализации «дорожной карты»</a:t>
            </a:r>
            <a:endParaRPr lang="ru-RU" sz="22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961473792"/>
              </p:ext>
            </p:extLst>
          </p:nvPr>
        </p:nvGraphicFramePr>
        <p:xfrm>
          <a:off x="1497335" y="3672867"/>
          <a:ext cx="5616624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5572705" y="3742057"/>
            <a:ext cx="3289387" cy="648072"/>
          </a:xfrm>
          <a:prstGeom prst="wedgeRoundRectCallout">
            <a:avLst>
              <a:gd name="adj1" fmla="val -71319"/>
              <a:gd name="adj2" fmla="val 161993"/>
              <a:gd name="adj3" fmla="val 16667"/>
            </a:avLst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CC"/>
                </a:solidFill>
              </a:rPr>
              <a:t>Проверено </a:t>
            </a:r>
            <a:r>
              <a:rPr lang="ru-RU" sz="2000" b="1" dirty="0" smtClean="0">
                <a:solidFill>
                  <a:srgbClr val="6600CC"/>
                </a:solidFill>
              </a:rPr>
              <a:t>7 168 мед</a:t>
            </a:r>
            <a:r>
              <a:rPr lang="ru-RU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smtClean="0">
                <a:solidFill>
                  <a:srgbClr val="6600CC"/>
                </a:solidFill>
              </a:rPr>
              <a:t>карт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1657" y="5805264"/>
            <a:ext cx="3896287" cy="936104"/>
          </a:xfrm>
          <a:prstGeom prst="wedgeRoundRectCallout">
            <a:avLst>
              <a:gd name="adj1" fmla="val 51564"/>
              <a:gd name="adj2" fmla="val -10976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Число случаев с уменьшением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стоимости лечения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355 –4,9 %</a:t>
            </a: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0920873"/>
              </p:ext>
            </p:extLst>
          </p:nvPr>
        </p:nvGraphicFramePr>
        <p:xfrm>
          <a:off x="171658" y="908720"/>
          <a:ext cx="8720822" cy="2667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48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0364">
                <a:tc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83FE6"/>
                          </a:solidFill>
                        </a:rPr>
                        <a:t>2018</a:t>
                      </a:r>
                      <a:endParaRPr lang="ru-RU" b="1" dirty="0">
                        <a:solidFill>
                          <a:srgbClr val="183FE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Проверено мед. карт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9 658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183FE6"/>
                          </a:solidFill>
                        </a:rPr>
                        <a:t>7 168</a:t>
                      </a:r>
                      <a:endParaRPr lang="ru-RU" sz="2400" b="1" dirty="0">
                        <a:solidFill>
                          <a:srgbClr val="183FE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Число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случаев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 дефектами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оказания медицинской помощи, повлекшие уменьшение стоимости л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ечения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406 (4,2%)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183FE6"/>
                          </a:solidFill>
                        </a:rPr>
                        <a:t>355 (4,9%)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Уменьшение стоимости лечения,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2892 637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183FE6"/>
                          </a:solidFill>
                        </a:rPr>
                        <a:t>1 970 232</a:t>
                      </a:r>
                      <a:endParaRPr lang="ru-RU" sz="2400" b="1" dirty="0">
                        <a:solidFill>
                          <a:srgbClr val="183FE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11"/>
          <p:cNvSpPr/>
          <p:nvPr/>
        </p:nvSpPr>
        <p:spPr>
          <a:xfrm>
            <a:off x="171657" y="0"/>
            <a:ext cx="8842185" cy="90872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 экспертиза   качества  оказания медицинской  помощи  (СМО, ТФОМС)</a:t>
            </a:r>
            <a:endParaRPr lang="ru-RU" sz="24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4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1932649"/>
              </p:ext>
            </p:extLst>
          </p:nvPr>
        </p:nvGraphicFramePr>
        <p:xfrm>
          <a:off x="107504" y="1628800"/>
          <a:ext cx="8568952" cy="506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Первоначальная сумма финансовых санкций предъявленная СМО к ГБУЗ РБ БСМП г. Уфа по результатам медико-экономической экспертизы и экспертизы качества оказания медицинской помощи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Сумма финансовых санкций после согласования результатов экспертизы качества оказания медицинской помощи и медико-экономической экспертизы с СМО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5 316 875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1 970 232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88640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Результаты работы со страховыми организациями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 части снижения финансовых санкций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ГБУЗ РБ БСМП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г.Уфа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за 2018 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6261904"/>
            <a:ext cx="4248472" cy="42849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2400" b="1" dirty="0" smtClean="0"/>
              <a:t>3 346 643 руб.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547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1"/>
          <p:cNvSpPr/>
          <p:nvPr/>
        </p:nvSpPr>
        <p:spPr>
          <a:xfrm>
            <a:off x="0" y="0"/>
            <a:ext cx="9144000" cy="10527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cap="all" dirty="0">
                <a:solidFill>
                  <a:schemeClr val="tx1"/>
                </a:solidFill>
                <a:latin typeface="Bookman Old Style" pitchFamily="18" charset="0"/>
              </a:rPr>
              <a:t>Укрепление </a:t>
            </a:r>
          </a:p>
          <a:p>
            <a:pPr algn="ctr"/>
            <a:r>
              <a:rPr lang="ru-RU" sz="2800" b="1" cap="all" dirty="0" smtClean="0">
                <a:solidFill>
                  <a:schemeClr val="tx1"/>
                </a:solidFill>
                <a:latin typeface="Bookman Old Style" pitchFamily="18" charset="0"/>
              </a:rPr>
              <a:t>материально-технической </a:t>
            </a:r>
            <a:r>
              <a:rPr lang="ru-RU" sz="2800" b="1" cap="all" dirty="0">
                <a:solidFill>
                  <a:schemeClr val="tx1"/>
                </a:solidFill>
                <a:latin typeface="Bookman Old Style" pitchFamily="18" charset="0"/>
              </a:rPr>
              <a:t>базы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8596" y="1285860"/>
            <a:ext cx="8429684" cy="5572140"/>
          </a:xfrm>
          <a:prstGeom prst="horizontalScroll">
            <a:avLst>
              <a:gd name="adj" fmla="val 7744"/>
            </a:avLst>
          </a:prstGeom>
          <a:solidFill>
            <a:schemeClr val="bg1"/>
          </a:solidFill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endParaRPr lang="ru-RU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endParaRPr lang="ru-RU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404681">
            <a:off x="4894249" y="2672563"/>
            <a:ext cx="2920986" cy="3622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Кровати функциональные </a:t>
            </a:r>
            <a:r>
              <a:rPr lang="ru-RU" sz="1600" b="1" dirty="0" err="1" smtClean="0">
                <a:solidFill>
                  <a:schemeClr val="tx1"/>
                </a:solidFill>
                <a:latin typeface="Bookman Old Style" pitchFamily="18" charset="0"/>
              </a:rPr>
              <a:t>трехсекционные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Аппарат ультразвуковой диагностический стационарный цифровой с непрерывным цветным "</a:t>
            </a:r>
            <a:r>
              <a:rPr lang="ru-RU" sz="1600" b="1" dirty="0" err="1" smtClean="0">
                <a:solidFill>
                  <a:schemeClr val="tx1"/>
                </a:solidFill>
                <a:latin typeface="Bookman Old Style" pitchFamily="18" charset="0"/>
              </a:rPr>
              <a:t>допплером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"</a:t>
            </a:r>
          </a:p>
          <a:p>
            <a:pPr marL="342900" indent="-342900">
              <a:lnSpc>
                <a:spcPct val="115000"/>
              </a:lnSpc>
            </a:pP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400064">
            <a:off x="1687390" y="2810300"/>
            <a:ext cx="3051365" cy="258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Стол операционный ОМ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Эндоскопическое оборудование </a:t>
            </a:r>
            <a:r>
              <a:rPr lang="en-US" sz="1600" b="1" dirty="0" smtClean="0">
                <a:solidFill>
                  <a:schemeClr val="tx1"/>
                </a:solidFill>
                <a:latin typeface="Bookman Old Style" pitchFamily="18" charset="0"/>
              </a:rPr>
              <a:t>Olympus Medical Systems Corp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Аппарат искусственной вентиляции легких </a:t>
            </a:r>
            <a:r>
              <a:rPr lang="ru-RU" sz="1600" b="1" dirty="0" err="1" smtClean="0">
                <a:solidFill>
                  <a:schemeClr val="tx1"/>
                </a:solidFill>
                <a:latin typeface="Bookman Old Style" pitchFamily="18" charset="0"/>
              </a:rPr>
              <a:t>Synovent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 E3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8908" y="1071546"/>
            <a:ext cx="8409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4000" b="1" u="sng" dirty="0">
                <a:solidFill>
                  <a:srgbClr val="C00000"/>
                </a:solidFill>
              </a:rPr>
              <a:t>медицинское оборудование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23736929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397540" y="4845384"/>
            <a:ext cx="6746459" cy="9475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У</a:t>
            </a:r>
            <a:r>
              <a:rPr lang="ru-RU" sz="1400" b="1" dirty="0" smtClean="0">
                <a:solidFill>
                  <a:schemeClr val="tx1"/>
                </a:solidFill>
              </a:rPr>
              <a:t>довлетворенность </a:t>
            </a:r>
            <a:r>
              <a:rPr lang="ru-RU" sz="1400" b="1" dirty="0">
                <a:solidFill>
                  <a:schemeClr val="tx1"/>
                </a:solidFill>
              </a:rPr>
              <a:t>пациентов качеством медицинской помощи – </a:t>
            </a:r>
            <a:r>
              <a:rPr lang="ru-RU" sz="1400" b="1" dirty="0" smtClean="0">
                <a:solidFill>
                  <a:schemeClr val="tx1"/>
                </a:solidFill>
              </a:rPr>
              <a:t>89%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</a:rPr>
              <a:t>роведение </a:t>
            </a:r>
            <a:r>
              <a:rPr lang="ru-RU" sz="1400" b="1" dirty="0">
                <a:solidFill>
                  <a:schemeClr val="tx1"/>
                </a:solidFill>
              </a:rPr>
              <a:t>анкетирования – охват </a:t>
            </a:r>
            <a:r>
              <a:rPr lang="ru-RU" sz="1400" b="1" dirty="0" smtClean="0">
                <a:solidFill>
                  <a:schemeClr val="tx1"/>
                </a:solidFill>
              </a:rPr>
              <a:t>672 </a:t>
            </a:r>
            <a:r>
              <a:rPr lang="ru-RU" sz="1400" b="1" dirty="0">
                <a:solidFill>
                  <a:schemeClr val="tx1"/>
                </a:solidFill>
              </a:rPr>
              <a:t>чел: 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</a:rPr>
              <a:t>Анкетирование анонимное среди пациентов отделений </a:t>
            </a:r>
            <a:r>
              <a:rPr lang="ru-RU" sz="1400" b="1" dirty="0" smtClean="0">
                <a:solidFill>
                  <a:schemeClr val="tx1"/>
                </a:solidFill>
              </a:rPr>
              <a:t>«ЕНИ» </a:t>
            </a:r>
            <a:r>
              <a:rPr lang="ru-RU" sz="1400" b="1" dirty="0">
                <a:solidFill>
                  <a:schemeClr val="tx1"/>
                </a:solidFill>
              </a:rPr>
              <a:t>с охватом </a:t>
            </a:r>
            <a:r>
              <a:rPr lang="ru-RU" sz="1400" b="1" dirty="0" smtClean="0">
                <a:solidFill>
                  <a:schemeClr val="tx1"/>
                </a:solidFill>
              </a:rPr>
              <a:t>50 чел.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- Анкетирование анонимное по ВИЧ среди пациентов отделений с охватом </a:t>
            </a:r>
            <a:r>
              <a:rPr lang="ru-RU" sz="1400" b="1" dirty="0" smtClean="0">
                <a:solidFill>
                  <a:schemeClr val="tx1"/>
                </a:solidFill>
              </a:rPr>
              <a:t>50 </a:t>
            </a:r>
            <a:r>
              <a:rPr lang="ru-RU" sz="1400" b="1" dirty="0">
                <a:solidFill>
                  <a:schemeClr val="tx1"/>
                </a:solidFill>
              </a:rPr>
              <a:t>чел.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3022827"/>
            <a:ext cx="2567915" cy="4534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bg1"/>
                </a:solidFill>
              </a:rPr>
              <a:t>Издание </a:t>
            </a:r>
            <a:r>
              <a:rPr lang="ru-RU" sz="1700" b="1" dirty="0" smtClean="0">
                <a:solidFill>
                  <a:schemeClr val="bg1"/>
                </a:solidFill>
              </a:rPr>
              <a:t>методической </a:t>
            </a:r>
            <a:r>
              <a:rPr lang="ru-RU" sz="1700" b="1" dirty="0">
                <a:solidFill>
                  <a:schemeClr val="bg1"/>
                </a:solidFill>
              </a:rPr>
              <a:t>литературы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0268" y="4845761"/>
            <a:ext cx="1857356" cy="3840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Анкетирование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80243" y="802956"/>
            <a:ext cx="4988642" cy="2271252"/>
          </a:xfrm>
          <a:prstGeom prst="roundRect">
            <a:avLst>
              <a:gd name="adj" fmla="val 5651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Выступления в СМИ </a:t>
            </a:r>
            <a:r>
              <a:rPr lang="ru-RU" sz="1400" b="1" dirty="0" smtClean="0">
                <a:solidFill>
                  <a:schemeClr val="bg1"/>
                </a:solidFill>
              </a:rPr>
              <a:t>–6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Выступления в СМИ - 6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Дни здоровья </a:t>
            </a:r>
            <a:r>
              <a:rPr lang="ru-RU" sz="1400" b="1" dirty="0" smtClean="0">
                <a:solidFill>
                  <a:schemeClr val="bg1"/>
                </a:solidFill>
              </a:rPr>
              <a:t>– 18                        Школы здоровья – 92 цикла, </a:t>
            </a:r>
            <a:r>
              <a:rPr lang="ru-RU" sz="1400" b="1" dirty="0">
                <a:solidFill>
                  <a:schemeClr val="bg1"/>
                </a:solidFill>
              </a:rPr>
              <a:t>обучено </a:t>
            </a:r>
            <a:r>
              <a:rPr lang="ru-RU" sz="1400" b="1" dirty="0" smtClean="0">
                <a:solidFill>
                  <a:schemeClr val="bg1"/>
                </a:solidFill>
              </a:rPr>
              <a:t>1194 </a:t>
            </a:r>
            <a:r>
              <a:rPr lang="ru-RU" sz="1400" b="1" dirty="0">
                <a:solidFill>
                  <a:schemeClr val="bg1"/>
                </a:solidFill>
              </a:rPr>
              <a:t>чел: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err="1">
                <a:solidFill>
                  <a:schemeClr val="bg1"/>
                </a:solidFill>
              </a:rPr>
              <a:t>Кардиошкола</a:t>
            </a:r>
            <a:r>
              <a:rPr lang="ru-RU" sz="1400" b="1" dirty="0">
                <a:solidFill>
                  <a:schemeClr val="bg1"/>
                </a:solidFill>
              </a:rPr>
              <a:t> – </a:t>
            </a:r>
            <a:r>
              <a:rPr lang="ru-RU" sz="1400" b="1" dirty="0" smtClean="0">
                <a:solidFill>
                  <a:schemeClr val="bg1"/>
                </a:solidFill>
              </a:rPr>
              <a:t>170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Школа профилактики инсульта – </a:t>
            </a:r>
            <a:r>
              <a:rPr lang="ru-RU" sz="1400" b="1" dirty="0" smtClean="0">
                <a:solidFill>
                  <a:schemeClr val="bg1"/>
                </a:solidFill>
              </a:rPr>
              <a:t>172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Школа ЗОЖ </a:t>
            </a:r>
            <a:r>
              <a:rPr lang="ru-RU" sz="1400" b="1" dirty="0" smtClean="0">
                <a:solidFill>
                  <a:schemeClr val="bg1"/>
                </a:solidFill>
              </a:rPr>
              <a:t>– 160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Школа уролога – </a:t>
            </a:r>
            <a:r>
              <a:rPr lang="ru-RU" sz="1400" b="1" dirty="0" smtClean="0">
                <a:solidFill>
                  <a:schemeClr val="bg1"/>
                </a:solidFill>
              </a:rPr>
              <a:t>167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Школа АГ – </a:t>
            </a:r>
            <a:r>
              <a:rPr lang="ru-RU" sz="1400" b="1" dirty="0" smtClean="0">
                <a:solidFill>
                  <a:schemeClr val="bg1"/>
                </a:solidFill>
              </a:rPr>
              <a:t>165 </a:t>
            </a:r>
            <a:r>
              <a:rPr lang="ru-RU" sz="1400" b="1" dirty="0">
                <a:solidFill>
                  <a:schemeClr val="bg1"/>
                </a:solidFill>
              </a:rPr>
              <a:t>чел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Школа для врачей Рациональной </a:t>
            </a:r>
            <a:r>
              <a:rPr lang="ru-RU" sz="1400" b="1" dirty="0" err="1" smtClean="0">
                <a:solidFill>
                  <a:schemeClr val="bg1"/>
                </a:solidFill>
              </a:rPr>
              <a:t>антитромботической</a:t>
            </a:r>
            <a:r>
              <a:rPr lang="ru-RU" sz="1400" b="1" dirty="0" smtClean="0">
                <a:solidFill>
                  <a:schemeClr val="bg1"/>
                </a:solidFill>
              </a:rPr>
              <a:t> терапии –100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Школа </a:t>
            </a:r>
            <a:r>
              <a:rPr lang="ru-RU" sz="1400" b="1" dirty="0" err="1" smtClean="0">
                <a:solidFill>
                  <a:schemeClr val="bg1"/>
                </a:solidFill>
              </a:rPr>
              <a:t>Антитромботической</a:t>
            </a:r>
            <a:r>
              <a:rPr lang="ru-RU" sz="1400" b="1" dirty="0" smtClean="0">
                <a:solidFill>
                  <a:schemeClr val="bg1"/>
                </a:solidFill>
              </a:rPr>
              <a:t> терапии для пациентов – 97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Школа ухода после ОНМК – 163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Школа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7449" y="877452"/>
            <a:ext cx="3493503" cy="412956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Конференции, семинары – </a:t>
            </a:r>
            <a:r>
              <a:rPr lang="ru-RU" sz="1400" b="1" dirty="0" smtClean="0">
                <a:solidFill>
                  <a:schemeClr val="tx1"/>
                </a:solidFill>
              </a:rPr>
              <a:t>65 </a:t>
            </a: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</a:rPr>
              <a:t>1487 </a:t>
            </a:r>
            <a:r>
              <a:rPr lang="ru-RU" sz="1400" b="1" dirty="0">
                <a:solidFill>
                  <a:schemeClr val="tx1"/>
                </a:solidFill>
              </a:rPr>
              <a:t>чел).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9232" y="4058890"/>
            <a:ext cx="3154671" cy="732524"/>
          </a:xfrm>
          <a:prstGeom prst="roundRect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информационные статьи – </a:t>
            </a:r>
            <a:r>
              <a:rPr lang="ru-RU" sz="1400" b="1" dirty="0" smtClean="0">
                <a:solidFill>
                  <a:schemeClr val="tx1"/>
                </a:solidFill>
              </a:rPr>
              <a:t>11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памятки для населения -  </a:t>
            </a:r>
            <a:r>
              <a:rPr lang="ru-RU" sz="1400" b="1" dirty="0" smtClean="0">
                <a:solidFill>
                  <a:schemeClr val="tx1"/>
                </a:solidFill>
              </a:rPr>
              <a:t>189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плакаты – </a:t>
            </a:r>
            <a:r>
              <a:rPr lang="ru-RU" sz="1400" b="1" dirty="0" smtClean="0">
                <a:solidFill>
                  <a:schemeClr val="tx1"/>
                </a:solidFill>
              </a:rPr>
              <a:t>138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5008" y="3933059"/>
            <a:ext cx="3214710" cy="858355"/>
          </a:xfrm>
          <a:prstGeom prst="roundRect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видеофильмы – </a:t>
            </a:r>
            <a:r>
              <a:rPr lang="ru-RU" sz="1400" b="1" dirty="0" smtClean="0">
                <a:solidFill>
                  <a:schemeClr val="tx1"/>
                </a:solidFill>
              </a:rPr>
              <a:t>56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социальные ролики – </a:t>
            </a:r>
            <a:r>
              <a:rPr lang="ru-RU" sz="1400" b="1" dirty="0" smtClean="0">
                <a:solidFill>
                  <a:schemeClr val="tx1"/>
                </a:solidFill>
              </a:rPr>
              <a:t>68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Баннеры - 2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Встречи с пациентами </a:t>
            </a:r>
            <a:r>
              <a:rPr lang="ru-RU" sz="1400" b="1" dirty="0" smtClean="0">
                <a:solidFill>
                  <a:schemeClr val="tx1"/>
                </a:solidFill>
              </a:rPr>
              <a:t>- 4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7796" y="4115392"/>
            <a:ext cx="2500330" cy="475292"/>
          </a:xfrm>
          <a:prstGeom prst="roundRect">
            <a:avLst/>
          </a:prstGeom>
          <a:solidFill>
            <a:srgbClr val="CC00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b="1" dirty="0"/>
          </a:p>
          <a:p>
            <a:r>
              <a:rPr lang="ru-RU" sz="1700" b="1" dirty="0"/>
              <a:t>Размещение  на </a:t>
            </a:r>
          </a:p>
          <a:p>
            <a:r>
              <a:rPr lang="ru-RU" sz="1700" b="1" dirty="0"/>
              <a:t>официальном сайте </a:t>
            </a:r>
          </a:p>
          <a:p>
            <a:endParaRPr lang="ru-RU" sz="17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52688" y="6001131"/>
            <a:ext cx="7916197" cy="811160"/>
          </a:xfrm>
          <a:prstGeom prst="round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5F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</a:rPr>
              <a:t>Республиканский конкурс на лучшую наглядную агитацию по медицинской профилактике </a:t>
            </a:r>
            <a:r>
              <a:rPr lang="ru-RU" sz="1400" b="1" dirty="0" smtClean="0">
                <a:solidFill>
                  <a:schemeClr val="tx1"/>
                </a:solidFill>
              </a:rPr>
              <a:t>2018г</a:t>
            </a:r>
            <a:r>
              <a:rPr lang="ru-RU" sz="1400" b="1" dirty="0">
                <a:solidFill>
                  <a:schemeClr val="tx1"/>
                </a:solidFill>
              </a:rPr>
              <a:t>.  -   </a:t>
            </a:r>
            <a:r>
              <a:rPr lang="ru-RU" sz="1400" b="1" dirty="0" smtClean="0">
                <a:solidFill>
                  <a:schemeClr val="tx1"/>
                </a:solidFill>
              </a:rPr>
              <a:t>8  </a:t>
            </a:r>
            <a:r>
              <a:rPr lang="ru-RU" sz="1400" b="1" dirty="0">
                <a:solidFill>
                  <a:schemeClr val="tx1"/>
                </a:solidFill>
              </a:rPr>
              <a:t>ПРИЗОВЫХ  </a:t>
            </a:r>
            <a:r>
              <a:rPr lang="ru-RU" sz="1400" b="1" dirty="0" smtClean="0">
                <a:solidFill>
                  <a:schemeClr val="tx1"/>
                </a:solidFill>
              </a:rPr>
              <a:t>МЕСТ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 Республиканский конкурс на звание «Лучший врач» в 2018 г. – 2 призовых места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</a:rPr>
              <a:t>VII  </a:t>
            </a:r>
            <a:r>
              <a:rPr lang="ru-RU" sz="1400" b="1" dirty="0" smtClean="0">
                <a:solidFill>
                  <a:schemeClr val="tx1"/>
                </a:solidFill>
              </a:rPr>
              <a:t>Международный  профессиональный конкурс мастерства по массажу «Все в твоих руках»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6696" y="1512050"/>
            <a:ext cx="3775010" cy="1332441"/>
          </a:xfrm>
          <a:prstGeom prst="roundRect">
            <a:avLst>
              <a:gd name="adj" fmla="val 5651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Масштабные акции в аккордные дни – </a:t>
            </a:r>
            <a:r>
              <a:rPr lang="ru-RU" sz="1400" b="1" dirty="0" smtClean="0">
                <a:solidFill>
                  <a:schemeClr val="bg1"/>
                </a:solidFill>
              </a:rPr>
              <a:t>5:</a:t>
            </a:r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Формула здоровья </a:t>
            </a:r>
            <a:r>
              <a:rPr lang="ru-RU" sz="1400" b="1" dirty="0">
                <a:solidFill>
                  <a:schemeClr val="bg1"/>
                </a:solidFill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</a:rPr>
              <a:t>3 - 769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Всемирный день защиты детей – </a:t>
            </a:r>
            <a:r>
              <a:rPr lang="ru-RU" sz="1400" b="1" dirty="0" smtClean="0">
                <a:solidFill>
                  <a:schemeClr val="bg1"/>
                </a:solidFill>
              </a:rPr>
              <a:t>157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ЗОЖ </a:t>
            </a:r>
            <a:r>
              <a:rPr lang="ru-RU" sz="1400" b="1" dirty="0">
                <a:solidFill>
                  <a:schemeClr val="bg1"/>
                </a:solidFill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</a:rPr>
              <a:t>145 </a:t>
            </a:r>
            <a:r>
              <a:rPr lang="ru-RU" sz="1400" b="1" dirty="0">
                <a:solidFill>
                  <a:schemeClr val="bg1"/>
                </a:solidFill>
              </a:rPr>
              <a:t>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</a:rPr>
              <a:t>День мира и знаний  </a:t>
            </a:r>
            <a:r>
              <a:rPr lang="ru-RU" sz="1400" b="1" dirty="0">
                <a:solidFill>
                  <a:schemeClr val="bg1"/>
                </a:solidFill>
              </a:rPr>
              <a:t>–  </a:t>
            </a:r>
            <a:r>
              <a:rPr lang="ru-RU" sz="1400" b="1" dirty="0" smtClean="0">
                <a:solidFill>
                  <a:schemeClr val="bg1"/>
                </a:solidFill>
              </a:rPr>
              <a:t>157  </a:t>
            </a:r>
            <a:r>
              <a:rPr lang="ru-RU" sz="1400" b="1" dirty="0">
                <a:solidFill>
                  <a:schemeClr val="bg1"/>
                </a:solidFill>
              </a:rPr>
              <a:t>чел. </a:t>
            </a:r>
          </a:p>
        </p:txBody>
      </p:sp>
      <p:sp>
        <p:nvSpPr>
          <p:cNvPr id="17" name="Скругленный прямоугольник 11"/>
          <p:cNvSpPr/>
          <p:nvPr/>
        </p:nvSpPr>
        <p:spPr>
          <a:xfrm>
            <a:off x="0" y="0"/>
            <a:ext cx="9144000" cy="54569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 Организационно - методическая  работа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86" y="5681036"/>
            <a:ext cx="2363437" cy="320095"/>
          </a:xfrm>
          <a:prstGeom prst="roundRect">
            <a:avLst/>
          </a:prstGeom>
          <a:solidFill>
            <a:srgbClr val="66FFCC"/>
          </a:solidFill>
          <a:ln>
            <a:solidFill>
              <a:srgbClr val="05F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Участие в </a:t>
            </a:r>
            <a:r>
              <a:rPr lang="ru-RU" b="1" dirty="0" smtClean="0">
                <a:solidFill>
                  <a:schemeClr val="tx1"/>
                </a:solidFill>
              </a:rPr>
              <a:t>конкурсах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37961" y="3254370"/>
            <a:ext cx="6935429" cy="7079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tx1"/>
                </a:solidFill>
              </a:rPr>
              <a:t>Информационные письма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>«Восстановление после инсульта»; «Хирургическая тактика при травматических повреждениях живота», Буклет «По пути к ЗОЖ»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u="sng" dirty="0">
                <a:solidFill>
                  <a:schemeClr val="tx1"/>
                </a:solidFill>
              </a:rPr>
              <a:t>Памятки для населения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>«А Вы сделали УЗИ сосудов шеи?»»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103646"/>
              </p:ext>
            </p:extLst>
          </p:nvPr>
        </p:nvGraphicFramePr>
        <p:xfrm>
          <a:off x="5724128" y="3573016"/>
          <a:ext cx="35283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11"/>
          <p:cNvSpPr/>
          <p:nvPr/>
        </p:nvSpPr>
        <p:spPr>
          <a:xfrm>
            <a:off x="41464" y="116632"/>
            <a:ext cx="8996173" cy="4824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>
                <a:solidFill>
                  <a:srgbClr val="9E009E"/>
                </a:solidFill>
                <a:latin typeface="Bookman Old Style" pitchFamily="18" charset="0"/>
              </a:rPr>
              <a:t>Объёмы оказания медицинской помощи</a:t>
            </a:r>
            <a:endParaRPr lang="ru-RU" sz="2400" b="1" cap="all" dirty="0">
              <a:solidFill>
                <a:srgbClr val="9E009E"/>
              </a:solidFill>
              <a:cs typeface="Arial" charset="0"/>
            </a:endParaRPr>
          </a:p>
        </p:txBody>
      </p:sp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2326545"/>
              </p:ext>
            </p:extLst>
          </p:nvPr>
        </p:nvGraphicFramePr>
        <p:xfrm>
          <a:off x="2915816" y="1916832"/>
          <a:ext cx="35283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4800068"/>
              </p:ext>
            </p:extLst>
          </p:nvPr>
        </p:nvGraphicFramePr>
        <p:xfrm>
          <a:off x="-108520" y="692696"/>
          <a:ext cx="35283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Овал 10"/>
          <p:cNvSpPr/>
          <p:nvPr/>
        </p:nvSpPr>
        <p:spPr>
          <a:xfrm>
            <a:off x="-900608" y="5013176"/>
            <a:ext cx="600911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9E009E"/>
                </a:solidFill>
              </a:rPr>
              <a:t>Рост числа амбулаторных больных  за последние 3 года на 18,4%</a:t>
            </a:r>
            <a:endParaRPr lang="ru-RU" sz="3200" b="1" dirty="0">
              <a:solidFill>
                <a:srgbClr val="9E009E"/>
              </a:solidFill>
            </a:endParaRPr>
          </a:p>
        </p:txBody>
      </p:sp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6115444"/>
              </p:ext>
            </p:extLst>
          </p:nvPr>
        </p:nvGraphicFramePr>
        <p:xfrm>
          <a:off x="5724128" y="3501008"/>
          <a:ext cx="35283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4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1"/>
          <p:cNvSpPr/>
          <p:nvPr/>
        </p:nvSpPr>
        <p:spPr>
          <a:xfrm>
            <a:off x="143797" y="71339"/>
            <a:ext cx="9000203" cy="108012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Внештатная работа по </a:t>
            </a:r>
            <a:r>
              <a:rPr lang="ru-RU" sz="2400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КООРДИНАЦИи</a:t>
            </a: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 МЕДИЦИНСКОЙ ПОМОЩИ ПРИ ОНМК</a:t>
            </a:r>
            <a:endParaRPr lang="ru-RU" sz="24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Documents and Settings\статистик\Рабочий стол\к докладу про БСМП\ОНМК\на сайт Хасанова конф. 16.112018г\IMG_2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726">
            <a:off x="5091210" y="1417122"/>
            <a:ext cx="3721707" cy="2600257"/>
          </a:xfrm>
          <a:prstGeom prst="rect">
            <a:avLst/>
          </a:prstGeom>
          <a:noFill/>
        </p:spPr>
      </p:pic>
      <p:pic>
        <p:nvPicPr>
          <p:cNvPr id="1028" name="Picture 4" descr="C:\Documents and Settings\статистик\Рабочий стол\к докладу про БСМП\ОНМК\на сайт конф. 26.12.2018г\IMG_2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3610">
            <a:off x="5248663" y="4252358"/>
            <a:ext cx="3317227" cy="2325879"/>
          </a:xfrm>
          <a:prstGeom prst="rect">
            <a:avLst/>
          </a:prstGeom>
          <a:noFill/>
        </p:spPr>
      </p:pic>
      <p:pic>
        <p:nvPicPr>
          <p:cNvPr id="7" name="Picture 3" descr="C:\2018 год\на сайт\на сайт конф. 16.112018г\IMG_2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5141">
            <a:off x="1176469" y="4150086"/>
            <a:ext cx="3649552" cy="2483263"/>
          </a:xfrm>
          <a:prstGeom prst="rect">
            <a:avLst/>
          </a:prstGeom>
          <a:noFill/>
        </p:spPr>
      </p:pic>
      <p:pic>
        <p:nvPicPr>
          <p:cNvPr id="8" name="Picture 3" descr="C:\Documents and Settings\статистик\Рабочий стол\к докладу про БСМП\ОНМК\Башинформ инс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569">
            <a:off x="396696" y="1262884"/>
            <a:ext cx="4347779" cy="291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5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1"/>
          <p:cNvSpPr/>
          <p:nvPr/>
        </p:nvSpPr>
        <p:spPr>
          <a:xfrm>
            <a:off x="1" y="0"/>
            <a:ext cx="9144000" cy="1124744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ОТКРЫТЫ ШКОЛЫ:  </a:t>
            </a:r>
            <a:r>
              <a:rPr lang="ru-RU" sz="2000" b="1" dirty="0" smtClean="0">
                <a:solidFill>
                  <a:schemeClr val="bg1"/>
                </a:solidFill>
              </a:rPr>
              <a:t>«АНТИТРОМБОТИЧЕСКАЯ ТЕРАПИЯ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ДЛЯ ПАЦИЕНТОВ»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«РАЦИОНАЛЬНАЯ АНТИТРОМБОТИЧЕСКАЯ ТЕРАПИЯ ДЛЯ ВРАЧЕЙ»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/>
              <a:t> </a:t>
            </a:r>
            <a:endParaRPr lang="ru-RU" sz="2000" dirty="0" smtClean="0"/>
          </a:p>
        </p:txBody>
      </p:sp>
      <p:pic>
        <p:nvPicPr>
          <p:cNvPr id="5" name="Рисунок 4" descr="C:\Documents and Settings\статистик\Рабочий стол\на сайт антитромб\Габидулли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685">
            <a:off x="302912" y="1581826"/>
            <a:ext cx="4213065" cy="27782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статистик\Рабочий стол\на сайт антитромб\вопрос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91781"/>
            <a:ext cx="3643338" cy="256621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статистик\Рабочий стол\на сайт антитромб\анализ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1915">
            <a:off x="5126500" y="1596116"/>
            <a:ext cx="3744523" cy="279522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5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1"/>
          <p:cNvSpPr/>
          <p:nvPr/>
        </p:nvSpPr>
        <p:spPr>
          <a:xfrm>
            <a:off x="143797" y="71339"/>
            <a:ext cx="9000203" cy="108012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Внедрение системы менеджмента качества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статистик\Рабочий стол\к докладу про БСМП\менедж\на сайт мс 20.12.2018г\IMG_2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2721">
            <a:off x="450759" y="1389926"/>
            <a:ext cx="3385468" cy="2339382"/>
          </a:xfrm>
          <a:prstGeom prst="rect">
            <a:avLst/>
          </a:prstGeom>
          <a:noFill/>
        </p:spPr>
      </p:pic>
      <p:pic>
        <p:nvPicPr>
          <p:cNvPr id="5122" name="Picture 2" descr="C:\Documents and Settings\статистик\Рабочий стол\к докладу про БСМП\менедж\на сайт мс 20.12.2018г\IMG_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1262">
            <a:off x="5177398" y="1389204"/>
            <a:ext cx="3786214" cy="2635046"/>
          </a:xfrm>
          <a:prstGeom prst="rect">
            <a:avLst/>
          </a:prstGeom>
          <a:noFill/>
        </p:spPr>
      </p:pic>
      <p:pic>
        <p:nvPicPr>
          <p:cNvPr id="7" name="Picture 5" descr="C:\2018 год\на сайт\на сайт наставничество\фото мс настав\IMG_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7927">
            <a:off x="336054" y="4078954"/>
            <a:ext cx="3581492" cy="255257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714" y="4148689"/>
            <a:ext cx="3599892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4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1"/>
          <p:cNvSpPr/>
          <p:nvPr/>
        </p:nvSpPr>
        <p:spPr>
          <a:xfrm>
            <a:off x="0" y="0"/>
            <a:ext cx="9143999" cy="722671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ОБЩЕСТВЕННАЯ ЖИЗНЬ БОЛЬНИЦЫ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2018 год\фото 2018\фото посвящ. 2018\IMG_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789228"/>
            <a:ext cx="4392488" cy="2969342"/>
          </a:xfrm>
          <a:prstGeom prst="rect">
            <a:avLst/>
          </a:prstGeom>
          <a:noFill/>
        </p:spPr>
      </p:pic>
      <p:pic>
        <p:nvPicPr>
          <p:cNvPr id="6148" name="Picture 4" descr="C:\2018 год\фото 2018\фото экскурсии\IMG_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786" y="3845198"/>
            <a:ext cx="4211959" cy="2908314"/>
          </a:xfrm>
          <a:prstGeom prst="rect">
            <a:avLst/>
          </a:prstGeom>
          <a:noFill/>
        </p:spPr>
      </p:pic>
      <p:pic>
        <p:nvPicPr>
          <p:cNvPr id="7" name="Picture 4" descr="C:\2018 год\на сайт\на сайт Нов.г. в дет. отд\фото 2018 дет. нов.год\фото\IMG_2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8" y="809256"/>
            <a:ext cx="4104456" cy="261057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6" y="3645024"/>
            <a:ext cx="4306398" cy="27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0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1"/>
          <p:cNvSpPr/>
          <p:nvPr/>
        </p:nvSpPr>
        <p:spPr>
          <a:xfrm>
            <a:off x="0" y="116634"/>
            <a:ext cx="9143999" cy="800657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 открытие  </a:t>
            </a: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терапевтического  </a:t>
            </a:r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отделения </a:t>
            </a:r>
          </a:p>
          <a:p>
            <a:pPr algn="ctr"/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после ремонта</a:t>
            </a:r>
          </a:p>
        </p:txBody>
      </p:sp>
      <p:pic>
        <p:nvPicPr>
          <p:cNvPr id="2050" name="Picture 2" descr="C:\Documents and Settings\статистик\Рабочий стол\к докладу про БСМП\на сайт ремонт терапии\WhatsApp Image 2018-11-29 at 12.21.56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2941">
            <a:off x="143439" y="1184784"/>
            <a:ext cx="4018097" cy="2916177"/>
          </a:xfrm>
          <a:prstGeom prst="rect">
            <a:avLst/>
          </a:prstGeom>
          <a:noFill/>
        </p:spPr>
      </p:pic>
      <p:pic>
        <p:nvPicPr>
          <p:cNvPr id="2051" name="Picture 3" descr="C:\Documents and Settings\статистик\Рабочий стол\к докладу про БСМП\на сайт ремонт терапии\WhatsApp Image 2018-11-29 at 12.21.59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9975">
            <a:off x="5571233" y="1077050"/>
            <a:ext cx="3399775" cy="4332746"/>
          </a:xfrm>
          <a:prstGeom prst="rect">
            <a:avLst/>
          </a:prstGeom>
          <a:noFill/>
        </p:spPr>
      </p:pic>
      <p:pic>
        <p:nvPicPr>
          <p:cNvPr id="2052" name="Picture 4" descr="C:\Documents and Settings\статистик\Рабочий стол\к докладу про БСМП\на сайт ремонт терапии\WhatsApp Image 2018-11-29 at 12.21.00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09508"/>
            <a:ext cx="4154661" cy="304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7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1"/>
          <p:cNvSpPr/>
          <p:nvPr/>
        </p:nvSpPr>
        <p:spPr>
          <a:xfrm>
            <a:off x="0" y="1"/>
            <a:ext cx="9144000" cy="603166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cap="all" dirty="0" smtClean="0">
                <a:solidFill>
                  <a:schemeClr val="bg1"/>
                </a:solidFill>
                <a:latin typeface="Bookman Old Style" pitchFamily="18" charset="0"/>
              </a:rPr>
              <a:t>Выезд в </a:t>
            </a:r>
            <a:r>
              <a:rPr lang="ru-RU" sz="3600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бирский</a:t>
            </a:r>
            <a:r>
              <a:rPr lang="ru-RU" sz="3600" b="1" cap="all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мО</a:t>
            </a:r>
            <a:endParaRPr lang="ru-RU" sz="3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Documents and Settings\статистик\Рабочий стол\к докладу про БСМП\Акции\фото  Бирск\IMG_2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56665"/>
            <a:ext cx="4536504" cy="30465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8" name="Picture 4" descr="C:\Documents and Settings\статистик\Рабочий стол\к докладу про БСМП\Акции\фото  Бирск\IMG_2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262" y="3811229"/>
            <a:ext cx="4730361" cy="29812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27811"/>
            <a:ext cx="3888432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599" y="746993"/>
            <a:ext cx="4131023" cy="27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1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1"/>
          <p:cNvSpPr/>
          <p:nvPr/>
        </p:nvSpPr>
        <p:spPr>
          <a:xfrm>
            <a:off x="685801" y="72224"/>
            <a:ext cx="7676535" cy="412791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АкКОРДНЫЕ</a:t>
            </a:r>
            <a:r>
              <a:rPr lang="ru-RU" sz="3600" b="1" cap="all" dirty="0" smtClean="0">
                <a:solidFill>
                  <a:schemeClr val="bg1"/>
                </a:solidFill>
                <a:latin typeface="Bookman Old Style" pitchFamily="18" charset="0"/>
              </a:rPr>
              <a:t>  ДНИ</a:t>
            </a:r>
            <a:endParaRPr lang="ru-RU" sz="3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2018 год\на сайт\на сайт 1 сент\фото для сайта 01.09.2018г\IMG_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12581"/>
            <a:ext cx="4071934" cy="3087329"/>
          </a:xfrm>
          <a:prstGeom prst="rect">
            <a:avLst/>
          </a:prstGeom>
          <a:noFill/>
        </p:spPr>
      </p:pic>
      <p:pic>
        <p:nvPicPr>
          <p:cNvPr id="7" name="Picture 2" descr="C:\Documents and Settings\статистик\Рабочий стол\к докладу про БСМП\Акции\фотки 29.10.2018г\IMG_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1" y="597555"/>
            <a:ext cx="4143404" cy="29349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" name="Picture 5" descr="C:\Documents and Settings\статистик\Рабочий стол\к докладу про БСМП\Акции\фотки 29.10.2018г\IMG_1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4035525" cy="29399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Picture 2" descr="C:\2018 год\фото 2018\фото пожил\IMG_1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99505"/>
            <a:ext cx="4248472" cy="2732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65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1"/>
          <p:cNvSpPr/>
          <p:nvPr/>
        </p:nvSpPr>
        <p:spPr>
          <a:xfrm>
            <a:off x="0" y="72224"/>
            <a:ext cx="9144000" cy="412791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cap="all" dirty="0" smtClean="0">
                <a:solidFill>
                  <a:schemeClr val="bg1"/>
                </a:solidFill>
                <a:latin typeface="Bookman Old Style" pitchFamily="18" charset="0"/>
              </a:rPr>
              <a:t>Выставки   встречи   конференции</a:t>
            </a:r>
            <a:endParaRPr lang="ru-RU" sz="28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7" name="Picture 5" descr="C:\2018 год\Встречи 2018\встреча  15.02.2018г\3 фото\IMG_9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50315"/>
            <a:ext cx="3530993" cy="2678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9" name="Picture 7" descr="C:\2018 год\фото 2018\Фото Нед. здравоохр.03.04.2018\IMG_9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94331"/>
            <a:ext cx="3899491" cy="25346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26" name="Picture 2" descr="C:\2018 год\на сайт\на сайт мс 20.12.2018г\IMG_2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45653"/>
            <a:ext cx="3666121" cy="2688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11" name="Group 51"/>
          <p:cNvGraphicFramePr>
            <a:graphicFrameLocks noGrp="1"/>
          </p:cNvGraphicFramePr>
          <p:nvPr>
            <p:ph idx="1"/>
            <p:extLst/>
          </p:nvPr>
        </p:nvGraphicFramePr>
        <p:xfrm>
          <a:off x="-1" y="1071544"/>
          <a:ext cx="9144000" cy="5669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11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8652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Конференций - всего, из них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34</a:t>
                      </a:r>
                      <a:endParaRPr lang="ru-RU" sz="3600" b="1" dirty="0"/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131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 врачебных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27</a:t>
                      </a:r>
                      <a:endParaRPr lang="ru-RU" sz="3600" b="1" dirty="0"/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98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 сестринских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Медицинских советов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31</a:t>
                      </a:r>
                      <a:endParaRPr lang="ru-RU" sz="3600" b="1" dirty="0"/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33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Советов по питанию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</a:t>
                      </a:r>
                      <a:endParaRPr lang="ru-RU" sz="3600" b="1" dirty="0"/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Направлено в печать статей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</a:t>
                      </a:r>
                      <a:endParaRPr lang="ru-RU" sz="3600" b="1" dirty="0"/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Оперативные совещания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138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11"/>
          <p:cNvSpPr/>
          <p:nvPr/>
        </p:nvSpPr>
        <p:spPr>
          <a:xfrm>
            <a:off x="0" y="188640"/>
            <a:ext cx="9143999" cy="72008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cap="all" dirty="0">
                <a:solidFill>
                  <a:srgbClr val="FFC000"/>
                </a:solidFill>
                <a:latin typeface="Bookman Old Style" pitchFamily="18" charset="0"/>
              </a:rPr>
              <a:t>Медицинские советы, </a:t>
            </a:r>
            <a:r>
              <a:rPr lang="ru-RU" sz="2800" b="1" cap="all" dirty="0" smtClean="0">
                <a:solidFill>
                  <a:srgbClr val="FFC000"/>
                </a:solidFill>
                <a:latin typeface="Bookman Old Style" pitchFamily="18" charset="0"/>
              </a:rPr>
              <a:t>СОВЕЩАНИЯ</a:t>
            </a:r>
            <a:endParaRPr lang="ru-RU" sz="2800" b="1" cap="all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44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07" name="Group 3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7342629"/>
              </p:ext>
            </p:extLst>
          </p:nvPr>
        </p:nvGraphicFramePr>
        <p:xfrm>
          <a:off x="171657" y="548681"/>
          <a:ext cx="8648814" cy="447884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23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0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9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5166"/>
              </a:tblGrid>
              <a:tr h="8259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ВИДЫ ОБРАЩЕНИЙ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2017 год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Запросы от юридических лиц, организаций и правоохранительных органов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1 009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1 018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Жалобы,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том числе: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74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 обоснованные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Благодарности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513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0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ВСЕГО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1 596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637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11"/>
          <p:cNvSpPr/>
          <p:nvPr/>
        </p:nvSpPr>
        <p:spPr>
          <a:xfrm>
            <a:off x="171657" y="0"/>
            <a:ext cx="8842185" cy="548680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 b="1" cap="all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Bookman Old Style" pitchFamily="18" charset="0"/>
              </a:rPr>
              <a:t>ОБРАЩЕНИЯ</a:t>
            </a:r>
            <a:endParaRPr lang="ru-RU" sz="22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029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370110173"/>
              </p:ext>
            </p:extLst>
          </p:nvPr>
        </p:nvGraphicFramePr>
        <p:xfrm>
          <a:off x="1331640" y="940728"/>
          <a:ext cx="6336704" cy="27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50233553"/>
              </p:ext>
            </p:extLst>
          </p:nvPr>
        </p:nvGraphicFramePr>
        <p:xfrm>
          <a:off x="0" y="3284984"/>
          <a:ext cx="37799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07504" y="116632"/>
            <a:ext cx="676875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rgbClr val="9E009E"/>
                </a:solidFill>
                <a:latin typeface="Bookman Old Style" panose="02050604050505020204" pitchFamily="18" charset="0"/>
              </a:rPr>
              <a:t>Объем оказанной помощи детям и взрослым в БСМП в 2018 г.</a:t>
            </a:r>
            <a:endParaRPr lang="ru-RU" sz="2000" b="1" cap="all" dirty="0">
              <a:solidFill>
                <a:srgbClr val="9E009E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948245096"/>
              </p:ext>
            </p:extLst>
          </p:nvPr>
        </p:nvGraphicFramePr>
        <p:xfrm>
          <a:off x="5148064" y="3356993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611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07" name="Group 3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2134191"/>
              </p:ext>
            </p:extLst>
          </p:nvPr>
        </p:nvGraphicFramePr>
        <p:xfrm>
          <a:off x="171657" y="908720"/>
          <a:ext cx="8720823" cy="5754553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583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6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Кому предоставлялась информация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количество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Отделы министерства внутренних дел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397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8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Следственные комитеты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42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2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Прокуратура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УФСИН России по Республике Башкортостан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133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8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Верховный суд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37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5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Судебные органы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95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5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ГУ МЧС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3967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Коллегия адвокатов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319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СИЗО-1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4378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Военные комиссариаты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3797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Физические и юридические лица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285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573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ВСЕГО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1 018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11"/>
          <p:cNvSpPr/>
          <p:nvPr/>
        </p:nvSpPr>
        <p:spPr>
          <a:xfrm>
            <a:off x="171657" y="-1"/>
            <a:ext cx="8842185" cy="764703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 b="1" cap="all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ЗАПРОСЫ ОТ ФИЗИЧЕСКИХ И ЮРИДИЧЕСКИХ ЛИЦ НА ПРЕДСТАВЛЕНИЕ ИНФОРМАЦИИ О ПРОЛЕЧЕННЫХ БОЛЬНЫХ ЗА 2018 ГОД</a:t>
            </a:r>
            <a:endParaRPr lang="ru-RU" sz="1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1629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07" name="Group 3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2799771"/>
              </p:ext>
            </p:extLst>
          </p:nvPr>
        </p:nvGraphicFramePr>
        <p:xfrm>
          <a:off x="171657" y="908720"/>
          <a:ext cx="8720823" cy="58122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583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5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Источник поступления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количество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Министерство здравоохранения РФ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Министерство здравоохранения РБ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Правительство РБ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Государственное учреждение Территориального фонда ОМС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Прокуратура Кировского района РБ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Страховая компания «РГС-Медицина»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5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Страховая компания «Альфа-страхование –ОМС»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4316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Сайт ГБУЗ РБ БСМП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г.Уфа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Иные сайты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5658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Личные заявления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5658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ВСЕГО</a:t>
                      </a:r>
                    </a:p>
                  </a:txBody>
                  <a:tcPr marL="91438" marR="91438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98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11"/>
          <p:cNvSpPr/>
          <p:nvPr/>
        </p:nvSpPr>
        <p:spPr>
          <a:xfrm>
            <a:off x="171657" y="-1"/>
            <a:ext cx="8842185" cy="764703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 b="1" cap="all" dirty="0" smtClean="0">
                <a:solidFill>
                  <a:schemeClr val="bg1"/>
                </a:solidFill>
                <a:latin typeface="Bookman Old Style" pitchFamily="18" charset="0"/>
              </a:rPr>
              <a:t> СТРУКТУРА ЖАЛОБ В ГБУЗ РБ БСМП </a:t>
            </a:r>
            <a:r>
              <a:rPr lang="ru-RU" sz="2200" b="1" cap="all" dirty="0" err="1" smtClean="0">
                <a:solidFill>
                  <a:schemeClr val="bg1"/>
                </a:solidFill>
                <a:latin typeface="Bookman Old Style" pitchFamily="18" charset="0"/>
              </a:rPr>
              <a:t>г.УФА</a:t>
            </a:r>
            <a:r>
              <a:rPr lang="ru-RU" sz="2200" b="1" cap="all" dirty="0" smtClean="0">
                <a:solidFill>
                  <a:schemeClr val="bg1"/>
                </a:solidFill>
                <a:latin typeface="Bookman Old Style" pitchFamily="18" charset="0"/>
              </a:rPr>
              <a:t>                 за 2018 год</a:t>
            </a:r>
            <a:endParaRPr lang="ru-RU" sz="1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7754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ЖАЛОБ ГРАЖДАН в ГБУЗ РБ БСМП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г.УФА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2018г.</a:t>
            </a:r>
            <a:endParaRPr lang="ru-RU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19" cy="43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8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ru-RU" sz="5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latin typeface="Bookman Old Style" pitchFamily="18" charset="0"/>
              </a:rPr>
              <a:t>-</a:t>
            </a:r>
            <a:r>
              <a:rPr lang="ru-RU" sz="3600" b="1" dirty="0" smtClean="0">
                <a:latin typeface="Bookman Old Style" pitchFamily="18" charset="0"/>
              </a:rPr>
              <a:t>Доля пациентов, удовлетворенных качеством оказания медицинской помощи </a:t>
            </a:r>
            <a:r>
              <a:rPr lang="ru-RU" sz="3600" b="1" smtClean="0">
                <a:latin typeface="Bookman Old Style" pitchFamily="18" charset="0"/>
              </a:rPr>
              <a:t>– </a:t>
            </a:r>
            <a:r>
              <a:rPr lang="ru-RU" sz="3600" b="1" smtClean="0">
                <a:solidFill>
                  <a:srgbClr val="FF0000"/>
                </a:solidFill>
                <a:latin typeface="Bookman Old Style" pitchFamily="18" charset="0"/>
              </a:rPr>
              <a:t>89,0%;</a:t>
            </a:r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Char char="-"/>
            </a:pPr>
            <a:r>
              <a:rPr lang="ru-RU" sz="3600" b="1" dirty="0" smtClean="0">
                <a:latin typeface="Bookman Old Style" pitchFamily="18" charset="0"/>
              </a:rPr>
              <a:t> Время ожидания в ПДО при получении медицинской услуги не более 30 минут –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86,3%;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3600" b="1" dirty="0" smtClean="0">
                <a:latin typeface="Bookman Old Style" pitchFamily="18" charset="0"/>
              </a:rPr>
              <a:t>- Доля пациентов, удовлетворенных питанием -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64,08%.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11"/>
          <p:cNvSpPr/>
          <p:nvPr/>
        </p:nvSpPr>
        <p:spPr>
          <a:xfrm>
            <a:off x="0" y="188640"/>
            <a:ext cx="9144000" cy="1123966"/>
          </a:xfrm>
          <a:prstGeom prst="roundRect">
            <a:avLst/>
          </a:prstGeom>
          <a:gradFill flip="none" rotWithShape="1">
            <a:gsLst>
              <a:gs pos="16000">
                <a:srgbClr val="122EA6"/>
              </a:gs>
              <a:gs pos="9000">
                <a:srgbClr val="0000FF"/>
              </a:gs>
              <a:gs pos="3000">
                <a:srgbClr val="66FF99"/>
              </a:gs>
              <a:gs pos="85000">
                <a:srgbClr val="122EA6"/>
              </a:gs>
              <a:gs pos="93000">
                <a:srgbClr val="0000FF"/>
              </a:gs>
              <a:gs pos="98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cap="all" dirty="0" smtClean="0">
                <a:solidFill>
                  <a:schemeClr val="bg1"/>
                </a:solidFill>
                <a:latin typeface="Bookman Old Style" pitchFamily="18" charset="0"/>
              </a:rPr>
              <a:t>Удовлетворенность  качеством  обслуживания</a:t>
            </a:r>
            <a:endParaRPr lang="ru-RU" sz="3600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0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4846794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93296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Признать работу ГБУЗ РБ БСМП г. Уфа за 2018г.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удовлетворительноЙ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 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Проведение ежемесячного анализа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качества 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безопасности медицинской деятельности заместителями главного врача по профилям, заведующих отделениями, руководителей рабочих групп на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мед. советах.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Проведение внутреннего аудита по основным направлениям в соответствии с практическими рекомендациями по организации внутреннего контроля качества Росздравнадзора с оформлением результатов в виде отчетов и корректирующих мероприятий.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Проводить оценку оптимального  использования кадровых  и материально-технических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ресурсов при оказании  медицинской помощи.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Ведение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мониторирования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текучести кадров. Усилить работу по оценке и выбору персонала, движению наставничества, системе  непрерывного обучения персонала.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Продолжать контролировать работу мед. персонала в программе «Электронное здравоохранение», заполнение документации в программе РМИАС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Обеспечить соблюдение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выполнения критериев эффективности деятельности медицинской организации, достижения целевых  показателей мониторинга снижения  смертности, Программы Государственных гарантий РБ и РФ, Дорожной карты.</a:t>
                      </a:r>
                    </a:p>
                  </a:txBody>
                  <a:tcPr marL="108000" marR="72000" marT="108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11"/>
          <p:cNvSpPr/>
          <p:nvPr/>
        </p:nvSpPr>
        <p:spPr>
          <a:xfrm>
            <a:off x="159841" y="94176"/>
            <a:ext cx="8842185" cy="6705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cap="all" dirty="0">
                <a:solidFill>
                  <a:schemeClr val="tx1"/>
                </a:solidFill>
                <a:latin typeface="Bookman Old Style" pitchFamily="18" charset="0"/>
              </a:rPr>
              <a:t>Предложения в решение медицинского совета </a:t>
            </a:r>
            <a:br>
              <a:rPr lang="ru-RU" sz="2000" b="1" cap="all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1" cap="all" dirty="0">
                <a:solidFill>
                  <a:schemeClr val="tx1"/>
                </a:solidFill>
                <a:latin typeface="Bookman Old Style" pitchFamily="18" charset="0"/>
              </a:rPr>
              <a:t>по итогам работы БСМП за </a:t>
            </a:r>
            <a:r>
              <a:rPr lang="ru-RU" sz="2000" b="1" cap="all" dirty="0" smtClean="0">
                <a:solidFill>
                  <a:schemeClr val="tx1"/>
                </a:solidFill>
                <a:latin typeface="Bookman Old Style" pitchFamily="18" charset="0"/>
              </a:rPr>
              <a:t>2018 г</a:t>
            </a:r>
            <a:r>
              <a:rPr lang="ru-RU" sz="2000" b="1" cap="all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512382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0350" y="5286375"/>
            <a:ext cx="184150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" y="649891"/>
            <a:ext cx="4176464" cy="341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12" b="30140"/>
          <a:stretch/>
        </p:blipFill>
        <p:spPr>
          <a:xfrm>
            <a:off x="3206806" y="4621714"/>
            <a:ext cx="5940152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0" r="23900"/>
          <a:stretch/>
        </p:blipFill>
        <p:spPr>
          <a:xfrm>
            <a:off x="4572000" y="27511"/>
            <a:ext cx="4549827" cy="394647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-108520" y="3689063"/>
            <a:ext cx="9684568" cy="1636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100-летие образования Республики Башкортостан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16632"/>
            <a:ext cx="2304256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F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2019 год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361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 rot="21071001">
            <a:off x="265741" y="1460032"/>
            <a:ext cx="8451020" cy="411907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7200" b="1" i="1" dirty="0">
                <a:solidFill>
                  <a:schemeClr val="tx1"/>
                </a:solidFill>
                <a:latin typeface="Bookman Old Style" pitchFamily="18" charset="0"/>
              </a:rPr>
              <a:t>БЛАГОДАРЮ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7200" b="1" i="1" dirty="0">
                <a:solidFill>
                  <a:schemeClr val="tx1"/>
                </a:solidFill>
                <a:latin typeface="Bookman Old Style" pitchFamily="18" charset="0"/>
              </a:rPr>
              <a:t>за </a:t>
            </a:r>
            <a:r>
              <a:rPr lang="ru-RU" sz="7200" b="1" i="1" dirty="0" smtClean="0">
                <a:solidFill>
                  <a:schemeClr val="tx1"/>
                </a:solidFill>
                <a:latin typeface="Bookman Old Style" pitchFamily="18" charset="0"/>
              </a:rPr>
              <a:t>внимание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7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42875" y="157162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02189718"/>
              </p:ext>
            </p:extLst>
          </p:nvPr>
        </p:nvGraphicFramePr>
        <p:xfrm>
          <a:off x="-1" y="4077072"/>
          <a:ext cx="9122267" cy="276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977546730"/>
              </p:ext>
            </p:extLst>
          </p:nvPr>
        </p:nvGraphicFramePr>
        <p:xfrm>
          <a:off x="62086" y="376660"/>
          <a:ext cx="90483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11"/>
          <p:cNvSpPr/>
          <p:nvPr/>
        </p:nvSpPr>
        <p:spPr>
          <a:xfrm>
            <a:off x="40323" y="116632"/>
            <a:ext cx="8996173" cy="482482"/>
          </a:xfrm>
          <a:prstGeom prst="roundRect">
            <a:avLst/>
          </a:prstGeom>
          <a:gradFill flip="none" rotWithShape="1">
            <a:gsLst>
              <a:gs pos="16000">
                <a:srgbClr val="0E2480"/>
              </a:gs>
              <a:gs pos="9000">
                <a:srgbClr val="0000FF"/>
              </a:gs>
              <a:gs pos="3000">
                <a:srgbClr val="66FF99"/>
              </a:gs>
              <a:gs pos="84000">
                <a:srgbClr val="122EA6"/>
              </a:gs>
              <a:gs pos="90000">
                <a:srgbClr val="0000FF"/>
              </a:gs>
              <a:gs pos="97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ЭКСТРЕННЫЕ  ПОСТУПЛЕНИЯ,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%</a:t>
            </a:r>
          </a:p>
        </p:txBody>
      </p:sp>
      <p:sp>
        <p:nvSpPr>
          <p:cNvPr id="9" name="Скругленный прямоугольник 11"/>
          <p:cNvSpPr/>
          <p:nvPr/>
        </p:nvSpPr>
        <p:spPr>
          <a:xfrm>
            <a:off x="106313" y="3501008"/>
            <a:ext cx="8930183" cy="482482"/>
          </a:xfrm>
          <a:prstGeom prst="roundRect">
            <a:avLst/>
          </a:prstGeom>
          <a:gradFill flip="none" rotWithShape="1">
            <a:gsLst>
              <a:gs pos="16000">
                <a:srgbClr val="0E2480"/>
              </a:gs>
              <a:gs pos="9000">
                <a:srgbClr val="0000FF"/>
              </a:gs>
              <a:gs pos="3000">
                <a:srgbClr val="66FF99"/>
              </a:gs>
              <a:gs pos="84000">
                <a:srgbClr val="122EA6"/>
              </a:gs>
              <a:gs pos="90000">
                <a:srgbClr val="0000FF"/>
              </a:gs>
              <a:gs pos="97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СЕЛЬСКИЕ и ИНОГОРОДНИЕ  ЖИТЕЛИ,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xmlns="" val="641600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548560768"/>
              </p:ext>
            </p:extLst>
          </p:nvPr>
        </p:nvGraphicFramePr>
        <p:xfrm>
          <a:off x="-324544" y="4005064"/>
          <a:ext cx="4819709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41517281"/>
              </p:ext>
            </p:extLst>
          </p:nvPr>
        </p:nvGraphicFramePr>
        <p:xfrm>
          <a:off x="4495407" y="3861048"/>
          <a:ext cx="4675693" cy="342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91247288"/>
              </p:ext>
            </p:extLst>
          </p:nvPr>
        </p:nvGraphicFramePr>
        <p:xfrm>
          <a:off x="5436096" y="764704"/>
          <a:ext cx="344381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91305442"/>
              </p:ext>
            </p:extLst>
          </p:nvPr>
        </p:nvGraphicFramePr>
        <p:xfrm>
          <a:off x="-396552" y="620688"/>
          <a:ext cx="5760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Скругленный прямоугольник 11"/>
          <p:cNvSpPr/>
          <p:nvPr/>
        </p:nvSpPr>
        <p:spPr>
          <a:xfrm>
            <a:off x="25524" y="116632"/>
            <a:ext cx="8996173" cy="482482"/>
          </a:xfrm>
          <a:prstGeom prst="roundRect">
            <a:avLst/>
          </a:prstGeom>
          <a:gradFill flip="none" rotWithShape="1">
            <a:gsLst>
              <a:gs pos="16000">
                <a:srgbClr val="0E2480"/>
              </a:gs>
              <a:gs pos="9000">
                <a:srgbClr val="0000FF"/>
              </a:gs>
              <a:gs pos="3000">
                <a:srgbClr val="66FF99"/>
              </a:gs>
              <a:gs pos="84000">
                <a:srgbClr val="122EA6"/>
              </a:gs>
              <a:gs pos="90000">
                <a:srgbClr val="0000FF"/>
              </a:gs>
              <a:gs pos="97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ПОКАЗАТЕЛИ  РАБОТЫ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2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349101"/>
              </p:ext>
            </p:extLst>
          </p:nvPr>
        </p:nvGraphicFramePr>
        <p:xfrm>
          <a:off x="0" y="1122673"/>
          <a:ext cx="9072412" cy="5217600"/>
        </p:xfrm>
        <a:graphic>
          <a:graphicData uri="http://schemas.openxmlformats.org/drawingml/2006/table">
            <a:tbl>
              <a:tblPr/>
              <a:tblGrid>
                <a:gridCol w="259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1625">
                <a:tc rowSpan="2"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1590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2016 год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2017 год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8" marR="9143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2018 год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159000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Пролечено всего: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9998" marR="89998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25 617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24 994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105,0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25 946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109,8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ü"/>
                        <a:tabLst>
                          <a:tab pos="21590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терапевтический профиль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6 423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99,7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5 665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106,0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5 978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116,5</a:t>
                      </a:r>
                    </a:p>
                  </a:txBody>
                  <a:tcPr marL="89998" marR="89998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ü"/>
                        <a:tabLst>
                          <a:tab pos="21590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хирургический профиль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9998" marR="89998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12 603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102,5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11 487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105,0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12 045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104,4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ü"/>
                        <a:tabLst>
                          <a:tab pos="21590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педиатрический профиль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9998" marR="89998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6 591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96,5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6 653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105,0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6 577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116,6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159000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ВМП</a:t>
                      </a:r>
                    </a:p>
                  </a:txBody>
                  <a:tcPr marL="89998" marR="89998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877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889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101,7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1 085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100,5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E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159000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Медицинская реабилитация</a:t>
                      </a:r>
                    </a:p>
                  </a:txBody>
                  <a:tcPr marL="89998" marR="89998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1 124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1 104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101,0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1 346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101,9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11"/>
          <p:cNvSpPr/>
          <p:nvPr/>
        </p:nvSpPr>
        <p:spPr>
          <a:xfrm>
            <a:off x="107504" y="116632"/>
            <a:ext cx="8888669" cy="936104"/>
          </a:xfrm>
          <a:prstGeom prst="roundRect">
            <a:avLst/>
          </a:prstGeom>
          <a:gradFill flip="none" rotWithShape="1">
            <a:gsLst>
              <a:gs pos="16000">
                <a:srgbClr val="0E2480"/>
              </a:gs>
              <a:gs pos="9000">
                <a:srgbClr val="0000FF"/>
              </a:gs>
              <a:gs pos="3000">
                <a:srgbClr val="66FF99"/>
              </a:gs>
              <a:gs pos="84000">
                <a:srgbClr val="122EA6"/>
              </a:gs>
              <a:gs pos="90000">
                <a:srgbClr val="0000FF"/>
              </a:gs>
              <a:gs pos="97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Стационарная </a:t>
            </a:r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 медицинская  </a:t>
            </a:r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помощь 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Bookman Old Style" pitchFamily="18" charset="0"/>
              </a:rPr>
              <a:t>(</a:t>
            </a:r>
            <a:r>
              <a:rPr lang="ru-RU" sz="2400" b="1" cap="all" dirty="0">
                <a:solidFill>
                  <a:schemeClr val="bg1"/>
                </a:solidFill>
                <a:latin typeface="Bookman Old Style" pitchFamily="18" charset="0"/>
              </a:rPr>
              <a:t>ОМС ПГГ)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87176994"/>
              </p:ext>
            </p:extLst>
          </p:nvPr>
        </p:nvGraphicFramePr>
        <p:xfrm>
          <a:off x="-324544" y="3789040"/>
          <a:ext cx="4819709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18670270"/>
              </p:ext>
            </p:extLst>
          </p:nvPr>
        </p:nvGraphicFramePr>
        <p:xfrm>
          <a:off x="4400600" y="3645024"/>
          <a:ext cx="4743400" cy="414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78505367"/>
              </p:ext>
            </p:extLst>
          </p:nvPr>
        </p:nvGraphicFramePr>
        <p:xfrm>
          <a:off x="5217839" y="548680"/>
          <a:ext cx="380385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43858946"/>
              </p:ext>
            </p:extLst>
          </p:nvPr>
        </p:nvGraphicFramePr>
        <p:xfrm>
          <a:off x="-180528" y="764704"/>
          <a:ext cx="53285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ый прямоугольник 11"/>
          <p:cNvSpPr/>
          <p:nvPr/>
        </p:nvSpPr>
        <p:spPr>
          <a:xfrm>
            <a:off x="0" y="0"/>
            <a:ext cx="9144000" cy="857232"/>
          </a:xfrm>
          <a:prstGeom prst="roundRect">
            <a:avLst/>
          </a:prstGeom>
          <a:gradFill flip="none" rotWithShape="1">
            <a:gsLst>
              <a:gs pos="16000">
                <a:srgbClr val="0E2480"/>
              </a:gs>
              <a:gs pos="10000">
                <a:srgbClr val="0000FF"/>
              </a:gs>
              <a:gs pos="3000">
                <a:srgbClr val="66FF99"/>
              </a:gs>
              <a:gs pos="84000">
                <a:srgbClr val="122EA6"/>
              </a:gs>
              <a:gs pos="92000">
                <a:srgbClr val="0000FF"/>
              </a:gs>
              <a:gs pos="97000">
                <a:srgbClr val="66FF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ТЕРАПЕВТИЧЕСКАЯ СЛУЖБА: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ПОКАЗАТЕЛИ 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РАБОТЫ 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3212976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2017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2221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10347</TotalTime>
  <Words>2697</Words>
  <Application>Microsoft Office PowerPoint</Application>
  <PresentationFormat>Экран (4:3)</PresentationFormat>
  <Paragraphs>1050</Paragraphs>
  <Slides>56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Статистик</cp:lastModifiedBy>
  <cp:revision>2052</cp:revision>
  <cp:lastPrinted>2019-04-03T06:21:09Z</cp:lastPrinted>
  <dcterms:modified xsi:type="dcterms:W3CDTF">2019-04-25T08:15:10Z</dcterms:modified>
</cp:coreProperties>
</file>